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4"/>
  </p:notesMasterIdLst>
  <p:sldIdLst>
    <p:sldId id="960" r:id="rId2"/>
    <p:sldId id="1842" r:id="rId3"/>
    <p:sldId id="1845" r:id="rId4"/>
    <p:sldId id="1846" r:id="rId5"/>
    <p:sldId id="1851" r:id="rId6"/>
    <p:sldId id="1848" r:id="rId7"/>
    <p:sldId id="1849" r:id="rId8"/>
    <p:sldId id="1852" r:id="rId9"/>
    <p:sldId id="1855" r:id="rId10"/>
    <p:sldId id="1856" r:id="rId11"/>
    <p:sldId id="1857" r:id="rId12"/>
    <p:sldId id="1862" r:id="rId13"/>
    <p:sldId id="1859" r:id="rId14"/>
    <p:sldId id="1860" r:id="rId15"/>
    <p:sldId id="1869" r:id="rId16"/>
    <p:sldId id="1882" r:id="rId17"/>
    <p:sldId id="1877" r:id="rId18"/>
    <p:sldId id="1873" r:id="rId19"/>
    <p:sldId id="1875" r:id="rId20"/>
    <p:sldId id="1872" r:id="rId21"/>
    <p:sldId id="1874" r:id="rId22"/>
    <p:sldId id="1878" r:id="rId23"/>
    <p:sldId id="1880" r:id="rId24"/>
    <p:sldId id="1881" r:id="rId25"/>
    <p:sldId id="1883" r:id="rId26"/>
    <p:sldId id="1885" r:id="rId27"/>
    <p:sldId id="1886" r:id="rId28"/>
    <p:sldId id="1879" r:id="rId29"/>
    <p:sldId id="1887" r:id="rId30"/>
    <p:sldId id="1884" r:id="rId31"/>
    <p:sldId id="1888" r:id="rId32"/>
    <p:sldId id="1889" r:id="rId33"/>
    <p:sldId id="1893" r:id="rId34"/>
    <p:sldId id="1894" r:id="rId35"/>
    <p:sldId id="1890" r:id="rId36"/>
    <p:sldId id="1895" r:id="rId37"/>
    <p:sldId id="1839" r:id="rId38"/>
    <p:sldId id="1840" r:id="rId39"/>
    <p:sldId id="1891" r:id="rId40"/>
    <p:sldId id="1841" r:id="rId41"/>
    <p:sldId id="1896" r:id="rId42"/>
    <p:sldId id="1897" r:id="rId43"/>
  </p:sldIdLst>
  <p:sldSz cx="12192000" cy="6858000"/>
  <p:notesSz cx="6858000" cy="9144000"/>
  <p:embeddedFontLst>
    <p:embeddedFont>
      <p:font typeface="Calibri" panose="020F0502020204030204" pitchFamily="34" charset="0"/>
      <p:regular r:id="rId45"/>
      <p:bold r:id="rId46"/>
      <p:italic r:id="rId47"/>
      <p:boldItalic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33CC"/>
    <a:srgbClr val="3333FF"/>
    <a:srgbClr val="FF0066"/>
    <a:srgbClr val="6600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756" y="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7.wmf"/><Relationship Id="rId4" Type="http://schemas.openxmlformats.org/officeDocument/2006/relationships/image" Target="../media/image2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2.wmf"/><Relationship Id="rId1" Type="http://schemas.openxmlformats.org/officeDocument/2006/relationships/image" Target="../media/image3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2.wmf"/><Relationship Id="rId1" Type="http://schemas.openxmlformats.org/officeDocument/2006/relationships/image" Target="../media/image19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5" Type="http://schemas.openxmlformats.org/officeDocument/2006/relationships/image" Target="../media/image2.wmf"/><Relationship Id="rId4" Type="http://schemas.openxmlformats.org/officeDocument/2006/relationships/image" Target="../media/image20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38.wmf"/><Relationship Id="rId5" Type="http://schemas.openxmlformats.org/officeDocument/2006/relationships/image" Target="../media/image39.wmf"/><Relationship Id="rId4" Type="http://schemas.openxmlformats.org/officeDocument/2006/relationships/image" Target="../media/image2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2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7.wmf"/><Relationship Id="rId4" Type="http://schemas.openxmlformats.org/officeDocument/2006/relationships/image" Target="../media/image23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40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44.wmf"/><Relationship Id="rId2" Type="http://schemas.openxmlformats.org/officeDocument/2006/relationships/image" Target="../media/image19.wmf"/><Relationship Id="rId1" Type="http://schemas.openxmlformats.org/officeDocument/2006/relationships/image" Target="../media/image42.wmf"/><Relationship Id="rId6" Type="http://schemas.openxmlformats.org/officeDocument/2006/relationships/image" Target="../media/image43.wmf"/><Relationship Id="rId5" Type="http://schemas.openxmlformats.org/officeDocument/2006/relationships/image" Target="../media/image38.wmf"/><Relationship Id="rId4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6.wmf"/><Relationship Id="rId1" Type="http://schemas.openxmlformats.org/officeDocument/2006/relationships/image" Target="../media/image2.wmf"/><Relationship Id="rId4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9.wmf"/><Relationship Id="rId7" Type="http://schemas.openxmlformats.org/officeDocument/2006/relationships/image" Target="../media/image12.wmf"/><Relationship Id="rId2" Type="http://schemas.openxmlformats.org/officeDocument/2006/relationships/image" Target="../media/image2.wmf"/><Relationship Id="rId1" Type="http://schemas.openxmlformats.org/officeDocument/2006/relationships/image" Target="../media/image8.wmf"/><Relationship Id="rId6" Type="http://schemas.openxmlformats.org/officeDocument/2006/relationships/image" Target="../media/image11.wmf"/><Relationship Id="rId5" Type="http://schemas.openxmlformats.org/officeDocument/2006/relationships/image" Target="../media/image3.wmf"/><Relationship Id="rId4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2.wmf"/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5400D-908B-47BB-9F6C-ACCE83D61C46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DBE7F7-6733-463D-B0A7-9597831556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90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BE7F7-6733-463D-B0A7-95978315561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02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BE7F7-6733-463D-B0A7-95978315561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34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BE7F7-6733-463D-B0A7-959783155612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787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4292-F7B4-4926-A785-B98BFF00E556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C2E76-9176-448F-9569-C920F0A0E7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4292-F7B4-4926-A785-B98BFF00E556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C2E76-9176-448F-9569-C920F0A0E7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4292-F7B4-4926-A785-B98BFF00E556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C2E76-9176-448F-9569-C920F0A0E7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4292-F7B4-4926-A785-B98BFF00E556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C2E76-9176-448F-9569-C920F0A0E7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4292-F7B4-4926-A785-B98BFF00E556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C2E76-9176-448F-9569-C920F0A0E7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4292-F7B4-4926-A785-B98BFF00E556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C2E76-9176-448F-9569-C920F0A0E7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4292-F7B4-4926-A785-B98BFF00E556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C2E76-9176-448F-9569-C920F0A0E7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4292-F7B4-4926-A785-B98BFF00E556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C2E76-9176-448F-9569-C920F0A0E7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4292-F7B4-4926-A785-B98BFF00E556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C2E76-9176-448F-9569-C920F0A0E7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4292-F7B4-4926-A785-B98BFF00E556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C2E76-9176-448F-9569-C920F0A0E7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4292-F7B4-4926-A785-B98BFF00E556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C2E76-9176-448F-9569-C920F0A0E7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24292-F7B4-4926-A785-B98BFF00E556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C2E76-9176-448F-9569-C920F0A0E7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2.wmf"/><Relationship Id="rId9" Type="http://schemas.openxmlformats.org/officeDocument/2006/relationships/image" Target="../media/image15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3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37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3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7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19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54.bin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53.bin"/><Relationship Id="rId5" Type="http://schemas.openxmlformats.org/officeDocument/2006/relationships/oleObject" Target="../embeddings/oleObject49.bin"/><Relationship Id="rId10" Type="http://schemas.openxmlformats.org/officeDocument/2006/relationships/oleObject" Target="../embeddings/oleObject52.bin"/><Relationship Id="rId4" Type="http://schemas.openxmlformats.org/officeDocument/2006/relationships/image" Target="../media/image7.wmf"/><Relationship Id="rId9" Type="http://schemas.openxmlformats.org/officeDocument/2006/relationships/oleObject" Target="../embeddings/oleObject51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24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58.bin"/><Relationship Id="rId7" Type="http://schemas.openxmlformats.org/officeDocument/2006/relationships/oleObject" Target="../embeddings/oleObject6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59.bin"/><Relationship Id="rId10" Type="http://schemas.openxmlformats.org/officeDocument/2006/relationships/image" Target="../media/image26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6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63.bin"/><Relationship Id="rId4" Type="http://schemas.openxmlformats.org/officeDocument/2006/relationships/image" Target="../media/image29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69.bin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6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68.bin"/><Relationship Id="rId5" Type="http://schemas.openxmlformats.org/officeDocument/2006/relationships/oleObject" Target="../embeddings/oleObject65.bin"/><Relationship Id="rId10" Type="http://schemas.openxmlformats.org/officeDocument/2006/relationships/image" Target="../media/image19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67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7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76.bin"/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2.bin"/><Relationship Id="rId12" Type="http://schemas.openxmlformats.org/officeDocument/2006/relationships/image" Target="../media/image3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8.bin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75.bin"/><Relationship Id="rId5" Type="http://schemas.openxmlformats.org/officeDocument/2006/relationships/oleObject" Target="../embeddings/oleObject71.bin"/><Relationship Id="rId15" Type="http://schemas.openxmlformats.org/officeDocument/2006/relationships/oleObject" Target="../embeddings/oleObject77.bin"/><Relationship Id="rId10" Type="http://schemas.openxmlformats.org/officeDocument/2006/relationships/oleObject" Target="../embeddings/oleObject74.bin"/><Relationship Id="rId4" Type="http://schemas.openxmlformats.org/officeDocument/2006/relationships/image" Target="../media/image19.wmf"/><Relationship Id="rId9" Type="http://schemas.openxmlformats.org/officeDocument/2006/relationships/oleObject" Target="../embeddings/oleObject73.bin"/><Relationship Id="rId14" Type="http://schemas.openxmlformats.org/officeDocument/2006/relationships/image" Target="../media/image34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79.bin"/><Relationship Id="rId7" Type="http://schemas.openxmlformats.org/officeDocument/2006/relationships/oleObject" Target="../embeddings/oleObject81.bin"/><Relationship Id="rId12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83.bin"/><Relationship Id="rId5" Type="http://schemas.openxmlformats.org/officeDocument/2006/relationships/oleObject" Target="../embeddings/oleObject80.bin"/><Relationship Id="rId10" Type="http://schemas.openxmlformats.org/officeDocument/2006/relationships/image" Target="../media/image20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82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86.bin"/><Relationship Id="rId5" Type="http://schemas.openxmlformats.org/officeDocument/2006/relationships/oleObject" Target="../embeddings/oleObject85.bin"/><Relationship Id="rId4" Type="http://schemas.openxmlformats.org/officeDocument/2006/relationships/image" Target="../media/image7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87.bin"/><Relationship Id="rId7" Type="http://schemas.openxmlformats.org/officeDocument/2006/relationships/oleObject" Target="../embeddings/oleObject89.bin"/><Relationship Id="rId12" Type="http://schemas.openxmlformats.org/officeDocument/2006/relationships/image" Target="../media/image3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91.bin"/><Relationship Id="rId5" Type="http://schemas.openxmlformats.org/officeDocument/2006/relationships/oleObject" Target="../embeddings/oleObject88.bin"/><Relationship Id="rId10" Type="http://schemas.openxmlformats.org/officeDocument/2006/relationships/image" Target="../media/image2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90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5.bin"/><Relationship Id="rId3" Type="http://schemas.openxmlformats.org/officeDocument/2006/relationships/oleObject" Target="../embeddings/oleObject92.bin"/><Relationship Id="rId7" Type="http://schemas.openxmlformats.org/officeDocument/2006/relationships/oleObject" Target="../embeddings/oleObject9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93.bin"/><Relationship Id="rId4" Type="http://schemas.openxmlformats.org/officeDocument/2006/relationships/image" Target="../media/image2.wmf"/><Relationship Id="rId9" Type="http://schemas.openxmlformats.org/officeDocument/2006/relationships/oleObject" Target="../embeddings/oleObject96.bin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1.bin"/><Relationship Id="rId13" Type="http://schemas.openxmlformats.org/officeDocument/2006/relationships/oleObject" Target="../embeddings/oleObject104.bin"/><Relationship Id="rId3" Type="http://schemas.openxmlformats.org/officeDocument/2006/relationships/oleObject" Target="../embeddings/oleObject97.bin"/><Relationship Id="rId7" Type="http://schemas.openxmlformats.org/officeDocument/2006/relationships/oleObject" Target="../embeddings/oleObject100.bin"/><Relationship Id="rId12" Type="http://schemas.openxmlformats.org/officeDocument/2006/relationships/oleObject" Target="../embeddings/oleObject10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99.bin"/><Relationship Id="rId11" Type="http://schemas.openxmlformats.org/officeDocument/2006/relationships/image" Target="../media/image41.wmf"/><Relationship Id="rId5" Type="http://schemas.openxmlformats.org/officeDocument/2006/relationships/oleObject" Target="../embeddings/oleObject98.bin"/><Relationship Id="rId15" Type="http://schemas.openxmlformats.org/officeDocument/2006/relationships/oleObject" Target="../embeddings/oleObject105.bin"/><Relationship Id="rId10" Type="http://schemas.openxmlformats.org/officeDocument/2006/relationships/oleObject" Target="../embeddings/oleObject102.bin"/><Relationship Id="rId4" Type="http://schemas.openxmlformats.org/officeDocument/2006/relationships/image" Target="../media/image7.wmf"/><Relationship Id="rId9" Type="http://schemas.openxmlformats.org/officeDocument/2006/relationships/image" Target="../media/image40.wmf"/><Relationship Id="rId14" Type="http://schemas.openxmlformats.org/officeDocument/2006/relationships/image" Target="../media/image23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8.bin"/><Relationship Id="rId13" Type="http://schemas.openxmlformats.org/officeDocument/2006/relationships/image" Target="../media/image40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1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07.bin"/><Relationship Id="rId11" Type="http://schemas.openxmlformats.org/officeDocument/2006/relationships/oleObject" Target="../embeddings/oleObject110.bin"/><Relationship Id="rId5" Type="http://schemas.openxmlformats.org/officeDocument/2006/relationships/image" Target="../media/image19.wmf"/><Relationship Id="rId10" Type="http://schemas.openxmlformats.org/officeDocument/2006/relationships/oleObject" Target="../embeddings/oleObject109.bin"/><Relationship Id="rId4" Type="http://schemas.openxmlformats.org/officeDocument/2006/relationships/oleObject" Target="../embeddings/oleObject106.bin"/><Relationship Id="rId9" Type="http://schemas.openxmlformats.org/officeDocument/2006/relationships/image" Target="../media/image2.wmf"/><Relationship Id="rId14" Type="http://schemas.openxmlformats.org/officeDocument/2006/relationships/oleObject" Target="../embeddings/oleObject112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118.bin"/><Relationship Id="rId18" Type="http://schemas.openxmlformats.org/officeDocument/2006/relationships/oleObject" Target="../embeddings/oleObject121.bin"/><Relationship Id="rId3" Type="http://schemas.openxmlformats.org/officeDocument/2006/relationships/oleObject" Target="../embeddings/oleObject113.bin"/><Relationship Id="rId21" Type="http://schemas.openxmlformats.org/officeDocument/2006/relationships/oleObject" Target="../embeddings/oleObject124.bin"/><Relationship Id="rId7" Type="http://schemas.openxmlformats.org/officeDocument/2006/relationships/oleObject" Target="../embeddings/oleObject115.bin"/><Relationship Id="rId12" Type="http://schemas.openxmlformats.org/officeDocument/2006/relationships/image" Target="../media/image38.wmf"/><Relationship Id="rId17" Type="http://schemas.openxmlformats.org/officeDocument/2006/relationships/image" Target="../media/image4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20.bin"/><Relationship Id="rId20" Type="http://schemas.openxmlformats.org/officeDocument/2006/relationships/oleObject" Target="../embeddings/oleObject123.bin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117.bin"/><Relationship Id="rId5" Type="http://schemas.openxmlformats.org/officeDocument/2006/relationships/oleObject" Target="../embeddings/oleObject114.bin"/><Relationship Id="rId15" Type="http://schemas.openxmlformats.org/officeDocument/2006/relationships/oleObject" Target="../embeddings/oleObject119.bin"/><Relationship Id="rId10" Type="http://schemas.openxmlformats.org/officeDocument/2006/relationships/image" Target="../media/image2.wmf"/><Relationship Id="rId19" Type="http://schemas.openxmlformats.org/officeDocument/2006/relationships/oleObject" Target="../embeddings/oleObject122.bin"/><Relationship Id="rId4" Type="http://schemas.openxmlformats.org/officeDocument/2006/relationships/image" Target="../media/image42.wmf"/><Relationship Id="rId9" Type="http://schemas.openxmlformats.org/officeDocument/2006/relationships/oleObject" Target="../embeddings/oleObject116.bin"/><Relationship Id="rId14" Type="http://schemas.openxmlformats.org/officeDocument/2006/relationships/image" Target="../media/image43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3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14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3.wmf"/><Relationship Id="rId18" Type="http://schemas.openxmlformats.org/officeDocument/2006/relationships/image" Target="../media/image12.wmf"/><Relationship Id="rId3" Type="http://schemas.openxmlformats.org/officeDocument/2006/relationships/oleObject" Target="../embeddings/oleObject16.bin"/><Relationship Id="rId21" Type="http://schemas.openxmlformats.org/officeDocument/2006/relationships/image" Target="../media/image13.wmf"/><Relationship Id="rId7" Type="http://schemas.openxmlformats.org/officeDocument/2006/relationships/oleObject" Target="../embeddings/oleObject18.bin"/><Relationship Id="rId12" Type="http://schemas.openxmlformats.org/officeDocument/2006/relationships/oleObject" Target="../embeddings/oleObject21.bin"/><Relationship Id="rId17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3.bin"/><Relationship Id="rId20" Type="http://schemas.openxmlformats.org/officeDocument/2006/relationships/oleObject" Target="../embeddings/oleObject26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5" Type="http://schemas.openxmlformats.org/officeDocument/2006/relationships/image" Target="../media/image11.wmf"/><Relationship Id="rId10" Type="http://schemas.openxmlformats.org/officeDocument/2006/relationships/image" Target="../media/image10.wmf"/><Relationship Id="rId19" Type="http://schemas.openxmlformats.org/officeDocument/2006/relationships/oleObject" Target="../embeddings/oleObject25.bin"/><Relationship Id="rId4" Type="http://schemas.openxmlformats.org/officeDocument/2006/relationships/image" Target="../media/image8.wmf"/><Relationship Id="rId9" Type="http://schemas.openxmlformats.org/officeDocument/2006/relationships/oleObject" Target="../embeddings/oleObject19.bin"/><Relationship Id="rId14" Type="http://schemas.openxmlformats.org/officeDocument/2006/relationships/oleObject" Target="../embeddings/oleObject2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473200" y="569656"/>
            <a:ext cx="9144000" cy="255454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80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</a:t>
            </a:r>
            <a:r>
              <a:rPr lang="en-US" sz="80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lang="en-US" sz="80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KỲ I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80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HỌC</a:t>
            </a:r>
            <a:endParaRPr lang="en-US" sz="8000" b="1" u="sng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625600" y="3400962"/>
            <a:ext cx="9144000" cy="1323439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80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B.BÀI TẬP </a:t>
            </a:r>
            <a:endParaRPr lang="en-US" sz="8000" b="1" u="sng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08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" action="ppaction://noaction"/>
          </p:cNvPr>
          <p:cNvSpPr/>
          <p:nvPr/>
        </p:nvSpPr>
        <p:spPr>
          <a:xfrm>
            <a:off x="381000" y="1196876"/>
            <a:ext cx="11506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DMNF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ại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93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" action="ppaction://noaction"/>
          </p:cNvPr>
          <p:cNvSpPr/>
          <p:nvPr/>
        </p:nvSpPr>
        <p:spPr>
          <a:xfrm>
            <a:off x="914400" y="1143000"/>
            <a:ext cx="10820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DMNF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76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 rot="60000" flipV="1">
            <a:off x="1794344" y="2336500"/>
            <a:ext cx="92075" cy="93662"/>
          </a:xfrm>
          <a:prstGeom prst="ellipse">
            <a:avLst/>
          </a:prstGeom>
          <a:solidFill>
            <a:srgbClr val="FF3399"/>
          </a:solidFill>
          <a:ln w="920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1772" y="1660030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6200" y="1661519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 rot="60000" flipV="1">
            <a:off x="1735641" y="4955286"/>
            <a:ext cx="92075" cy="93662"/>
          </a:xfrm>
          <a:prstGeom prst="ellipse">
            <a:avLst/>
          </a:prstGeom>
          <a:solidFill>
            <a:srgbClr val="FF3399"/>
          </a:solidFill>
          <a:ln w="920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7972" y="4936630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59030" y="4945560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773405" y="2354759"/>
            <a:ext cx="220980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770786" y="5030690"/>
            <a:ext cx="3508816" cy="1866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793532" y="2354759"/>
            <a:ext cx="14878" cy="267593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12" idx="4"/>
          </p:cNvCxnSpPr>
          <p:nvPr/>
        </p:nvCxnSpPr>
        <p:spPr>
          <a:xfrm>
            <a:off x="4068496" y="2336507"/>
            <a:ext cx="1248731" cy="267512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 rot="60000" flipV="1">
            <a:off x="4021641" y="2336500"/>
            <a:ext cx="92075" cy="93662"/>
          </a:xfrm>
          <a:prstGeom prst="ellipse">
            <a:avLst/>
          </a:prstGeom>
          <a:solidFill>
            <a:srgbClr val="FF3399"/>
          </a:solidFill>
          <a:ln w="920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 rot="60000" flipV="1">
            <a:off x="5240841" y="4946356"/>
            <a:ext cx="92075" cy="93662"/>
          </a:xfrm>
          <a:prstGeom prst="ellipse">
            <a:avLst/>
          </a:prstGeom>
          <a:solidFill>
            <a:srgbClr val="FF3399"/>
          </a:solidFill>
          <a:ln w="920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770787" y="4667747"/>
            <a:ext cx="421243" cy="354013"/>
          </a:xfrm>
          <a:prstGeom prst="rect">
            <a:avLst/>
          </a:prstGeom>
          <a:solidFill>
            <a:srgbClr val="FFFF00"/>
          </a:solidFill>
          <a:ln w="730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10200" y="1736230"/>
            <a:ext cx="5410200" cy="3477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b="1" u="sng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hiệu nhận biết hình thang vuông:</a:t>
            </a:r>
          </a:p>
          <a:p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Hình thang có một góc vuông là hình thang vuông.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5410200" y="3184030"/>
            <a:ext cx="2819400" cy="579437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6"/>
          <p:cNvCxnSpPr>
            <a:cxnSpLocks noChangeShapeType="1"/>
          </p:cNvCxnSpPr>
          <p:nvPr/>
        </p:nvCxnSpPr>
        <p:spPr bwMode="auto">
          <a:xfrm>
            <a:off x="8458200" y="3717429"/>
            <a:ext cx="144780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Connector 6"/>
          <p:cNvCxnSpPr>
            <a:cxnSpLocks noChangeShapeType="1"/>
          </p:cNvCxnSpPr>
          <p:nvPr/>
        </p:nvCxnSpPr>
        <p:spPr bwMode="auto">
          <a:xfrm>
            <a:off x="5486400" y="4403229"/>
            <a:ext cx="2407508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Box 25"/>
          <p:cNvSpPr txBox="1"/>
          <p:nvPr/>
        </p:nvSpPr>
        <p:spPr>
          <a:xfrm>
            <a:off x="2971800" y="540604"/>
            <a:ext cx="65532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thang vuông:</a:t>
            </a:r>
          </a:p>
        </p:txBody>
      </p:sp>
    </p:spTree>
    <p:extLst>
      <p:ext uri="{BB962C8B-B14F-4D97-AF65-F5344CB8AC3E}">
        <p14:creationId xmlns:p14="http://schemas.microsoft.com/office/powerpoint/2010/main" val="223025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 animBg="1"/>
      <p:bldP spid="6" grpId="0"/>
      <p:bldP spid="7" grpId="0"/>
      <p:bldP spid="12" grpId="0" animBg="1"/>
      <p:bldP spid="13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>
            <a:off x="2133600" y="1828801"/>
            <a:ext cx="4572000" cy="2514601"/>
          </a:xfrm>
          <a:prstGeom prst="rtTriangl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hlinkClick r:id="" action="ppaction://noaction"/>
          </p:cNvPr>
          <p:cNvSpPr txBox="1"/>
          <p:nvPr/>
        </p:nvSpPr>
        <p:spPr>
          <a:xfrm>
            <a:off x="1752601" y="4259760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43401" y="2438401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6" name="TextBox 5">
            <a:hlinkClick r:id="" action="ppaction://noaction"/>
          </p:cNvPr>
          <p:cNvSpPr txBox="1"/>
          <p:nvPr/>
        </p:nvSpPr>
        <p:spPr>
          <a:xfrm>
            <a:off x="1828800" y="1135560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7" name="Rectangle 6"/>
          <p:cNvSpPr/>
          <p:nvPr/>
        </p:nvSpPr>
        <p:spPr>
          <a:xfrm>
            <a:off x="2133601" y="3886200"/>
            <a:ext cx="515629" cy="457200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1" y="2583360"/>
            <a:ext cx="7168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9" name="Oval 8"/>
          <p:cNvSpPr/>
          <p:nvPr/>
        </p:nvSpPr>
        <p:spPr>
          <a:xfrm>
            <a:off x="4355592" y="3048000"/>
            <a:ext cx="64008" cy="64008"/>
          </a:xfrm>
          <a:prstGeom prst="ellipse">
            <a:avLst/>
          </a:prstGeom>
          <a:solidFill>
            <a:srgbClr val="FF0000"/>
          </a:solidFill>
          <a:ln w="857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081784" y="3060192"/>
            <a:ext cx="64008" cy="64008"/>
          </a:xfrm>
          <a:prstGeom prst="ellipse">
            <a:avLst/>
          </a:prstGeom>
          <a:solidFill>
            <a:srgbClr val="FF0000"/>
          </a:solidFill>
          <a:ln w="857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133600" y="3048001"/>
            <a:ext cx="2231366" cy="165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953834" y="2286001"/>
            <a:ext cx="349938" cy="164009"/>
          </a:xfrm>
          <a:prstGeom prst="line">
            <a:avLst/>
          </a:prstGeom>
          <a:ln w="76200" cmpd="sng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936062" y="3493592"/>
            <a:ext cx="349938" cy="164009"/>
          </a:xfrm>
          <a:prstGeom prst="line">
            <a:avLst/>
          </a:prstGeom>
          <a:ln w="76200" cmpd="sng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048000" y="2278798"/>
            <a:ext cx="304800" cy="235803"/>
          </a:xfrm>
          <a:prstGeom prst="line">
            <a:avLst/>
          </a:prstGeom>
          <a:ln w="120650" cmpd="dbl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257800" y="3497998"/>
            <a:ext cx="304800" cy="235803"/>
          </a:xfrm>
          <a:prstGeom prst="line">
            <a:avLst/>
          </a:prstGeom>
          <a:ln w="120650" cmpd="dbl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145792" y="3054095"/>
            <a:ext cx="2264434" cy="10438"/>
          </a:xfrm>
          <a:prstGeom prst="line">
            <a:avLst/>
          </a:prstGeom>
          <a:ln w="952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endCxn id="2" idx="4"/>
          </p:cNvCxnSpPr>
          <p:nvPr/>
        </p:nvCxnSpPr>
        <p:spPr>
          <a:xfrm>
            <a:off x="2078966" y="4332963"/>
            <a:ext cx="4626634" cy="10439"/>
          </a:xfrm>
          <a:prstGeom prst="line">
            <a:avLst/>
          </a:prstGeom>
          <a:ln w="952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hlinkClick r:id="" action="ppaction://noaction"/>
          </p:cNvPr>
          <p:cNvSpPr/>
          <p:nvPr/>
        </p:nvSpPr>
        <p:spPr>
          <a:xfrm>
            <a:off x="4114800" y="572870"/>
            <a:ext cx="6172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)Tứ giác DMNF là hình </a:t>
            </a:r>
          </a:p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thang vuông.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 Box 124"/>
          <p:cNvSpPr txBox="1">
            <a:spLocks noChangeArrowheads="1"/>
          </p:cNvSpPr>
          <p:nvPr/>
        </p:nvSpPr>
        <p:spPr bwMode="auto">
          <a:xfrm>
            <a:off x="5638800" y="2823627"/>
            <a:ext cx="329241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Tg DMNF là hình thang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 Box 124"/>
          <p:cNvSpPr txBox="1">
            <a:spLocks noChangeArrowheads="1"/>
          </p:cNvSpPr>
          <p:nvPr/>
        </p:nvSpPr>
        <p:spPr bwMode="auto">
          <a:xfrm>
            <a:off x="8093019" y="2782669"/>
            <a:ext cx="9096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và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2" name="Object 10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5146211"/>
              </p:ext>
            </p:extLst>
          </p:nvPr>
        </p:nvGraphicFramePr>
        <p:xfrm>
          <a:off x="8904288" y="2743201"/>
          <a:ext cx="1611313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1" name="Equation" r:id="rId3" imgW="533160" imgH="228600" progId="Equation.DSMT4">
                  <p:embed/>
                </p:oleObj>
              </mc:Choice>
              <mc:Fallback>
                <p:oleObj name="Equation" r:id="rId3" imgW="533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4288" y="2743201"/>
                        <a:ext cx="1611313" cy="69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2797947"/>
              </p:ext>
            </p:extLst>
          </p:nvPr>
        </p:nvGraphicFramePr>
        <p:xfrm>
          <a:off x="7467600" y="4001870"/>
          <a:ext cx="754380" cy="82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2" name="Equation" r:id="rId5" imgW="139680" imgH="203040" progId="Equation.DSMT4">
                  <p:embed/>
                </p:oleObj>
              </mc:Choice>
              <mc:Fallback>
                <p:oleObj name="Equation" r:id="rId5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4001870"/>
                        <a:ext cx="754380" cy="8227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Text Box 124"/>
          <p:cNvSpPr txBox="1">
            <a:spLocks noChangeArrowheads="1"/>
          </p:cNvSpPr>
          <p:nvPr/>
        </p:nvSpPr>
        <p:spPr bwMode="auto">
          <a:xfrm>
            <a:off x="6553200" y="4800601"/>
            <a:ext cx="2667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MN // DF     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0244875"/>
              </p:ext>
            </p:extLst>
          </p:nvPr>
        </p:nvGraphicFramePr>
        <p:xfrm>
          <a:off x="7162801" y="1868270"/>
          <a:ext cx="867571" cy="946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3" name="Equation" r:id="rId7" imgW="139680" imgH="203040" progId="Equation.DSMT4">
                  <p:embed/>
                </p:oleObj>
              </mc:Choice>
              <mc:Fallback>
                <p:oleObj name="Equation" r:id="rId7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1" y="1868270"/>
                        <a:ext cx="867571" cy="94624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TextBox 65"/>
          <p:cNvSpPr txBox="1"/>
          <p:nvPr/>
        </p:nvSpPr>
        <p:spPr>
          <a:xfrm>
            <a:off x="6356054" y="4259760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405908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>
            <a:off x="990600" y="2024064"/>
            <a:ext cx="4572000" cy="2514601"/>
          </a:xfrm>
          <a:prstGeom prst="rtTriangl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hlinkClick r:id="" action="ppaction://noaction"/>
          </p:cNvPr>
          <p:cNvSpPr txBox="1"/>
          <p:nvPr/>
        </p:nvSpPr>
        <p:spPr>
          <a:xfrm>
            <a:off x="609601" y="4455023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0401" y="2633664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6" name="TextBox 5">
            <a:hlinkClick r:id="" action="ppaction://noaction"/>
          </p:cNvPr>
          <p:cNvSpPr txBox="1"/>
          <p:nvPr/>
        </p:nvSpPr>
        <p:spPr>
          <a:xfrm>
            <a:off x="685800" y="1330823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7" name="Rectangle 6"/>
          <p:cNvSpPr/>
          <p:nvPr/>
        </p:nvSpPr>
        <p:spPr>
          <a:xfrm>
            <a:off x="990601" y="4081463"/>
            <a:ext cx="515629" cy="457200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1" y="2778623"/>
            <a:ext cx="7168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9" name="Oval 8"/>
          <p:cNvSpPr/>
          <p:nvPr/>
        </p:nvSpPr>
        <p:spPr>
          <a:xfrm>
            <a:off x="3212592" y="3243263"/>
            <a:ext cx="64008" cy="64008"/>
          </a:xfrm>
          <a:prstGeom prst="ellipse">
            <a:avLst/>
          </a:prstGeom>
          <a:solidFill>
            <a:srgbClr val="FF0000"/>
          </a:solidFill>
          <a:ln w="857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938784" y="3255455"/>
            <a:ext cx="64008" cy="64008"/>
          </a:xfrm>
          <a:prstGeom prst="ellipse">
            <a:avLst/>
          </a:prstGeom>
          <a:solidFill>
            <a:srgbClr val="FF0000"/>
          </a:solidFill>
          <a:ln w="857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>
            <a:stCxn id="2" idx="1"/>
            <a:endCxn id="9" idx="3"/>
          </p:cNvCxnSpPr>
          <p:nvPr/>
        </p:nvCxnSpPr>
        <p:spPr>
          <a:xfrm>
            <a:off x="990600" y="3281365"/>
            <a:ext cx="2231366" cy="165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810834" y="2481264"/>
            <a:ext cx="349938" cy="164009"/>
          </a:xfrm>
          <a:prstGeom prst="line">
            <a:avLst/>
          </a:prstGeom>
          <a:ln w="76200" cmpd="sng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93062" y="3688855"/>
            <a:ext cx="349938" cy="164009"/>
          </a:xfrm>
          <a:prstGeom prst="line">
            <a:avLst/>
          </a:prstGeom>
          <a:ln w="76200" cmpd="sng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905000" y="2474061"/>
            <a:ext cx="304800" cy="235803"/>
          </a:xfrm>
          <a:prstGeom prst="line">
            <a:avLst/>
          </a:prstGeom>
          <a:ln w="120650" cmpd="dbl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114800" y="3693261"/>
            <a:ext cx="304800" cy="235803"/>
          </a:xfrm>
          <a:prstGeom prst="line">
            <a:avLst/>
          </a:prstGeom>
          <a:ln w="120650" cmpd="dbl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0" idx="6"/>
            <a:endCxn id="9" idx="5"/>
          </p:cNvCxnSpPr>
          <p:nvPr/>
        </p:nvCxnSpPr>
        <p:spPr>
          <a:xfrm>
            <a:off x="1002792" y="3287459"/>
            <a:ext cx="2264434" cy="10438"/>
          </a:xfrm>
          <a:prstGeom prst="line">
            <a:avLst/>
          </a:prstGeom>
          <a:ln w="952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endCxn id="2" idx="4"/>
          </p:cNvCxnSpPr>
          <p:nvPr/>
        </p:nvCxnSpPr>
        <p:spPr>
          <a:xfrm>
            <a:off x="935966" y="4528226"/>
            <a:ext cx="4626634" cy="10439"/>
          </a:xfrm>
          <a:prstGeom prst="line">
            <a:avLst/>
          </a:prstGeom>
          <a:ln w="952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hlinkClick r:id="" action="ppaction://noaction"/>
          </p:cNvPr>
          <p:cNvSpPr/>
          <p:nvPr/>
        </p:nvSpPr>
        <p:spPr>
          <a:xfrm>
            <a:off x="533400" y="554177"/>
            <a:ext cx="922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)Tứ giác DMNF là hình thang vuông.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213054" y="4455023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41" name="Text Box 124"/>
          <p:cNvSpPr txBox="1">
            <a:spLocks noChangeArrowheads="1"/>
          </p:cNvSpPr>
          <p:nvPr/>
        </p:nvSpPr>
        <p:spPr bwMode="auto">
          <a:xfrm>
            <a:off x="4267200" y="1239977"/>
            <a:ext cx="2057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Ta có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124"/>
          <p:cNvSpPr txBox="1">
            <a:spLocks noChangeArrowheads="1"/>
          </p:cNvSpPr>
          <p:nvPr/>
        </p:nvSpPr>
        <p:spPr bwMode="auto">
          <a:xfrm>
            <a:off x="5867400" y="1301533"/>
            <a:ext cx="3733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MN // DF (cmt)    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0364941"/>
              </p:ext>
            </p:extLst>
          </p:nvPr>
        </p:nvGraphicFramePr>
        <p:xfrm>
          <a:off x="3898655" y="2259906"/>
          <a:ext cx="905512" cy="655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42" name="Equation" r:id="rId3" imgW="190440" imgH="152280" progId="Equation.DSMT4">
                  <p:embed/>
                </p:oleObj>
              </mc:Choice>
              <mc:Fallback>
                <p:oleObj name="Equation" r:id="rId3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8655" y="2259906"/>
                        <a:ext cx="905512" cy="65546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 Box 124"/>
          <p:cNvSpPr txBox="1">
            <a:spLocks noChangeArrowheads="1"/>
          </p:cNvSpPr>
          <p:nvPr/>
        </p:nvSpPr>
        <p:spPr bwMode="auto">
          <a:xfrm>
            <a:off x="4572000" y="2209800"/>
            <a:ext cx="6172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DMNF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 Box 124"/>
          <p:cNvSpPr txBox="1">
            <a:spLocks noChangeArrowheads="1"/>
          </p:cNvSpPr>
          <p:nvPr/>
        </p:nvSpPr>
        <p:spPr bwMode="auto">
          <a:xfrm>
            <a:off x="6015747" y="3144978"/>
            <a:ext cx="13090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8940876"/>
              </p:ext>
            </p:extLst>
          </p:nvPr>
        </p:nvGraphicFramePr>
        <p:xfrm>
          <a:off x="9925512" y="2088071"/>
          <a:ext cx="1256992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43" name="Equation" r:id="rId5" imgW="177480" imgH="253800" progId="Equation.DSMT4">
                  <p:embed/>
                </p:oleObj>
              </mc:Choice>
              <mc:Fallback>
                <p:oleObj name="Equation" r:id="rId5" imgW="1774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5512" y="2088071"/>
                        <a:ext cx="1256992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033882"/>
              </p:ext>
            </p:extLst>
          </p:nvPr>
        </p:nvGraphicFramePr>
        <p:xfrm>
          <a:off x="5822092" y="4107361"/>
          <a:ext cx="823193" cy="595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44" name="Equation" r:id="rId7" imgW="190440" imgH="152280" progId="Equation.DSMT4">
                  <p:embed/>
                </p:oleObj>
              </mc:Choice>
              <mc:Fallback>
                <p:oleObj name="Equation" r:id="rId7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2092" y="4107361"/>
                        <a:ext cx="823193" cy="59587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 Box 124"/>
          <p:cNvSpPr txBox="1">
            <a:spLocks noChangeArrowheads="1"/>
          </p:cNvSpPr>
          <p:nvPr/>
        </p:nvSpPr>
        <p:spPr bwMode="auto">
          <a:xfrm>
            <a:off x="6364299" y="4034179"/>
            <a:ext cx="541019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DMNF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9" name="Object 10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5402570"/>
              </p:ext>
            </p:extLst>
          </p:nvPr>
        </p:nvGraphicFramePr>
        <p:xfrm>
          <a:off x="7080548" y="3037105"/>
          <a:ext cx="2379663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45" name="Equation" r:id="rId8" imgW="787320" imgH="253800" progId="Equation.DSMT4">
                  <p:embed/>
                </p:oleObj>
              </mc:Choice>
              <mc:Fallback>
                <p:oleObj name="Equation" r:id="rId8" imgW="7873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0548" y="3037105"/>
                        <a:ext cx="2379663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898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4" grpId="0"/>
      <p:bldP spid="45" grpId="0"/>
      <p:bldP spid="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52400"/>
            <a:ext cx="11506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48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: Cho 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tam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ABC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ba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góc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nhọn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(AB &lt; AC).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trung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M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BC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vẽ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thẳng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song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song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AB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AC,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thẳng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cắt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AB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AC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lần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lượt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tại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D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E.</a:t>
            </a:r>
            <a:endParaRPr lang="en-US" sz="5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4114800"/>
            <a:ext cx="11506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US" sz="4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48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Chứng</a:t>
            </a:r>
            <a:r>
              <a:rPr lang="en-US" sz="4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minh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tứ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AEMD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5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47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1676400" y="1981200"/>
            <a:ext cx="1295400" cy="365760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2971800" y="1981200"/>
            <a:ext cx="3810000" cy="365760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684772" y="1287960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89775" y="5410201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676400" y="5629870"/>
            <a:ext cx="5105400" cy="893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36774" y="5562601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96526" y="847869"/>
            <a:ext cx="68857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0" indent="-914400"/>
            <a:r>
              <a:rPr lang="en-US" sz="4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a)Chứng minh:Tứ giác AEMD</a:t>
            </a:r>
          </a:p>
          <a:p>
            <a:pPr marL="914400" indent="-914400"/>
            <a:r>
              <a:rPr lang="en-US" sz="4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 là hình bình hành. </a:t>
            </a:r>
            <a:endParaRPr lang="en-US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21538" y="3116760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3" name="Oval 12"/>
          <p:cNvSpPr/>
          <p:nvPr/>
        </p:nvSpPr>
        <p:spPr>
          <a:xfrm>
            <a:off x="2362200" y="3657600"/>
            <a:ext cx="54864" cy="54864"/>
          </a:xfrm>
          <a:prstGeom prst="ellipse">
            <a:avLst/>
          </a:prstGeom>
          <a:solidFill>
            <a:srgbClr val="FF0000"/>
          </a:solidFill>
          <a:ln w="107950">
            <a:solidFill>
              <a:srgbClr val="FF0000">
                <a:alpha val="8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87041" y="3040560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5" name="Oval 14"/>
          <p:cNvSpPr/>
          <p:nvPr/>
        </p:nvSpPr>
        <p:spPr>
          <a:xfrm>
            <a:off x="4724400" y="3678936"/>
            <a:ext cx="54864" cy="54864"/>
          </a:xfrm>
          <a:prstGeom prst="ellipse">
            <a:avLst/>
          </a:prstGeom>
          <a:solidFill>
            <a:srgbClr val="FF0000"/>
          </a:solidFill>
          <a:ln w="107950">
            <a:solidFill>
              <a:srgbClr val="FF0000">
                <a:alpha val="8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03950" y="5529823"/>
            <a:ext cx="7168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7" name="Oval 16"/>
          <p:cNvSpPr/>
          <p:nvPr/>
        </p:nvSpPr>
        <p:spPr>
          <a:xfrm>
            <a:off x="4114800" y="5606022"/>
            <a:ext cx="54864" cy="54864"/>
          </a:xfrm>
          <a:prstGeom prst="ellipse">
            <a:avLst/>
          </a:prstGeom>
          <a:ln w="107950">
            <a:solidFill>
              <a:srgbClr val="FF0000">
                <a:alpha val="8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Connector 17"/>
          <p:cNvCxnSpPr>
            <a:stCxn id="13" idx="5"/>
            <a:endCxn id="17" idx="4"/>
          </p:cNvCxnSpPr>
          <p:nvPr/>
        </p:nvCxnSpPr>
        <p:spPr>
          <a:xfrm>
            <a:off x="2409030" y="3704430"/>
            <a:ext cx="1733203" cy="1956457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7" idx="7"/>
            <a:endCxn id="15" idx="4"/>
          </p:cNvCxnSpPr>
          <p:nvPr/>
        </p:nvCxnSpPr>
        <p:spPr>
          <a:xfrm flipV="1">
            <a:off x="4161630" y="3733801"/>
            <a:ext cx="590203" cy="1880257"/>
          </a:xfrm>
          <a:prstGeom prst="line">
            <a:avLst/>
          </a:prstGeom>
          <a:ln w="76200" cmpd="sng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971800" y="1977312"/>
            <a:ext cx="3809824" cy="3652559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676400" y="1977312"/>
            <a:ext cx="1295400" cy="3628710"/>
          </a:xfrm>
          <a:prstGeom prst="line">
            <a:avLst/>
          </a:prstGeom>
          <a:ln w="76200" cmpd="sng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819400" y="5410200"/>
            <a:ext cx="228600" cy="381000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5562600" y="5410201"/>
            <a:ext cx="152400" cy="381001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67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 animBg="1"/>
      <p:bldP spid="14" grpId="0"/>
      <p:bldP spid="15" grpId="0" animBg="1"/>
      <p:bldP spid="16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857625" y="3252788"/>
            <a:ext cx="4384534" cy="83099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CẠNH ĐỐI SONG SONG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BẰNG NHAU</a:t>
            </a:r>
          </a:p>
        </p:txBody>
      </p:sp>
      <p:sp>
        <p:nvSpPr>
          <p:cNvPr id="2" name="Parallelogram 1"/>
          <p:cNvSpPr/>
          <p:nvPr/>
        </p:nvSpPr>
        <p:spPr>
          <a:xfrm>
            <a:off x="7029450" y="2544763"/>
            <a:ext cx="3638550" cy="2232025"/>
          </a:xfrm>
          <a:prstGeom prst="parallelogram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1541463" y="2643187"/>
            <a:ext cx="1143000" cy="152400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684463" y="2643187"/>
            <a:ext cx="1447800" cy="144780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541463" y="4167187"/>
            <a:ext cx="1295400" cy="68580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2836863" y="4090987"/>
            <a:ext cx="1295400" cy="76200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3429000" y="2995612"/>
            <a:ext cx="3886200" cy="381000"/>
          </a:xfrm>
          <a:prstGeom prst="straightConnector1">
            <a:avLst/>
          </a:prstGeom>
          <a:ln w="57150">
            <a:solidFill>
              <a:srgbClr val="FF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962400" y="3897312"/>
            <a:ext cx="3276600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429000" y="4395787"/>
            <a:ext cx="3657600" cy="152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971800" y="4700587"/>
            <a:ext cx="4038600" cy="15240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806842" y="2644775"/>
            <a:ext cx="4700447" cy="31750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960688" y="1600201"/>
            <a:ext cx="4495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CẠNH ĐỐI SONG SONG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 rot="-355395">
            <a:off x="3415607" y="2766960"/>
            <a:ext cx="4500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CẠNH ĐỐI BẰNG NHAU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 rot="-170715">
            <a:off x="3346426" y="4067324"/>
            <a:ext cx="42402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GÓC ĐỐI BẰNG NHAU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 rot="-161830">
            <a:off x="2466049" y="4760546"/>
            <a:ext cx="53263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ĐƯỜNG CHÉO CẮT NHAUTẠI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 ĐIỂM CỦA MỖI ĐƯỜNG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8600" y="0"/>
            <a:ext cx="1181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HIỆU NHẬN BIẾT </a:t>
            </a:r>
            <a:r>
              <a:rPr lang="en-US" sz="4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</a:t>
            </a:r>
            <a:r>
              <a:rPr 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 HÀNH</a:t>
            </a:r>
          </a:p>
        </p:txBody>
      </p:sp>
    </p:spTree>
    <p:extLst>
      <p:ext uri="{BB962C8B-B14F-4D97-AF65-F5344CB8AC3E}">
        <p14:creationId xmlns:p14="http://schemas.microsoft.com/office/powerpoint/2010/main" val="101156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/>
      <p:bldP spid="13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1676400" y="1981200"/>
            <a:ext cx="1295400" cy="365760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2971800" y="1981200"/>
            <a:ext cx="3810000" cy="365760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684772" y="1287960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89775" y="5410201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676400" y="5629870"/>
            <a:ext cx="5105400" cy="893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36774" y="5562601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96526" y="847869"/>
            <a:ext cx="68857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0" indent="-914400"/>
            <a:r>
              <a:rPr lang="en-US" sz="4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a)Chứng minh:Tứ giác AEMD</a:t>
            </a:r>
          </a:p>
          <a:p>
            <a:pPr marL="914400" indent="-914400"/>
            <a:r>
              <a:rPr lang="en-US" sz="4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 là hình bình hành. </a:t>
            </a:r>
            <a:endParaRPr lang="en-US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24"/>
          <p:cNvSpPr txBox="1">
            <a:spLocks noChangeArrowheads="1"/>
          </p:cNvSpPr>
          <p:nvPr/>
        </p:nvSpPr>
        <p:spPr bwMode="auto">
          <a:xfrm>
            <a:off x="5486400" y="2630270"/>
            <a:ext cx="2133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D // ME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613800"/>
              </p:ext>
            </p:extLst>
          </p:nvPr>
        </p:nvGraphicFramePr>
        <p:xfrm>
          <a:off x="7239265" y="2016204"/>
          <a:ext cx="810377" cy="88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8" name="Equation" r:id="rId4" imgW="139680" imgH="203040" progId="Equation.DSMT4">
                  <p:embed/>
                </p:oleObj>
              </mc:Choice>
              <mc:Fallback>
                <p:oleObj name="Equation" r:id="rId4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265" y="2016204"/>
                        <a:ext cx="810377" cy="8838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24"/>
          <p:cNvSpPr txBox="1">
            <a:spLocks noChangeArrowheads="1"/>
          </p:cNvSpPr>
          <p:nvPr/>
        </p:nvSpPr>
        <p:spPr bwMode="auto">
          <a:xfrm>
            <a:off x="7696200" y="2630270"/>
            <a:ext cx="838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24"/>
          <p:cNvSpPr txBox="1">
            <a:spLocks noChangeArrowheads="1"/>
          </p:cNvSpPr>
          <p:nvPr/>
        </p:nvSpPr>
        <p:spPr bwMode="auto">
          <a:xfrm>
            <a:off x="8382000" y="2630270"/>
            <a:ext cx="2133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AE // MD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8253204"/>
              </p:ext>
            </p:extLst>
          </p:nvPr>
        </p:nvGraphicFramePr>
        <p:xfrm>
          <a:off x="6248224" y="3087469"/>
          <a:ext cx="838376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9" name="Equation" r:id="rId6" imgW="139680" imgH="203040" progId="Equation.DSMT4">
                  <p:embed/>
                </p:oleObj>
              </mc:Choice>
              <mc:Fallback>
                <p:oleObj name="Equation" r:id="rId6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224" y="3087469"/>
                        <a:ext cx="838376" cy="914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24"/>
          <p:cNvSpPr txBox="1">
            <a:spLocks noChangeArrowheads="1"/>
          </p:cNvSpPr>
          <p:nvPr/>
        </p:nvSpPr>
        <p:spPr bwMode="auto">
          <a:xfrm>
            <a:off x="5562600" y="3849470"/>
            <a:ext cx="2133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AB // ME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21538" y="3116760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9" name="Oval 18"/>
          <p:cNvSpPr/>
          <p:nvPr/>
        </p:nvSpPr>
        <p:spPr>
          <a:xfrm>
            <a:off x="2362200" y="3657600"/>
            <a:ext cx="54864" cy="54864"/>
          </a:xfrm>
          <a:prstGeom prst="ellipse">
            <a:avLst/>
          </a:prstGeom>
          <a:solidFill>
            <a:srgbClr val="FF0000"/>
          </a:solidFill>
          <a:ln w="107950">
            <a:solidFill>
              <a:srgbClr val="FF0000">
                <a:alpha val="8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87041" y="3040560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23" name="Oval 22"/>
          <p:cNvSpPr/>
          <p:nvPr/>
        </p:nvSpPr>
        <p:spPr>
          <a:xfrm>
            <a:off x="4724400" y="3678936"/>
            <a:ext cx="54864" cy="54864"/>
          </a:xfrm>
          <a:prstGeom prst="ellipse">
            <a:avLst/>
          </a:prstGeom>
          <a:solidFill>
            <a:srgbClr val="FF0000"/>
          </a:solidFill>
          <a:ln w="107950">
            <a:solidFill>
              <a:srgbClr val="FF0000">
                <a:alpha val="8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03950" y="5529823"/>
            <a:ext cx="7168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27" name="Oval 26"/>
          <p:cNvSpPr/>
          <p:nvPr/>
        </p:nvSpPr>
        <p:spPr>
          <a:xfrm>
            <a:off x="4114800" y="5606022"/>
            <a:ext cx="54864" cy="54864"/>
          </a:xfrm>
          <a:prstGeom prst="ellipse">
            <a:avLst/>
          </a:prstGeom>
          <a:ln w="107950">
            <a:solidFill>
              <a:srgbClr val="FF0000">
                <a:alpha val="8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Straight Connector 29"/>
          <p:cNvCxnSpPr>
            <a:stCxn id="19" idx="5"/>
            <a:endCxn id="27" idx="4"/>
          </p:cNvCxnSpPr>
          <p:nvPr/>
        </p:nvCxnSpPr>
        <p:spPr>
          <a:xfrm>
            <a:off x="2409030" y="3704430"/>
            <a:ext cx="1733203" cy="1956457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7" idx="7"/>
            <a:endCxn id="23" idx="4"/>
          </p:cNvCxnSpPr>
          <p:nvPr/>
        </p:nvCxnSpPr>
        <p:spPr>
          <a:xfrm flipV="1">
            <a:off x="4161630" y="3733801"/>
            <a:ext cx="590203" cy="1880257"/>
          </a:xfrm>
          <a:prstGeom prst="line">
            <a:avLst/>
          </a:prstGeom>
          <a:ln w="76200" cmpd="sng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971800" y="1977312"/>
            <a:ext cx="3809824" cy="3652559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676400" y="1977312"/>
            <a:ext cx="1295400" cy="3628710"/>
          </a:xfrm>
          <a:prstGeom prst="line">
            <a:avLst/>
          </a:prstGeom>
          <a:ln w="76200" cmpd="sng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0552206"/>
              </p:ext>
            </p:extLst>
          </p:nvPr>
        </p:nvGraphicFramePr>
        <p:xfrm>
          <a:off x="8991424" y="3087469"/>
          <a:ext cx="838376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0" name="Equation" r:id="rId7" imgW="139680" imgH="203040" progId="Equation.DSMT4">
                  <p:embed/>
                </p:oleObj>
              </mc:Choice>
              <mc:Fallback>
                <p:oleObj name="Equation" r:id="rId7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1424" y="3087469"/>
                        <a:ext cx="838376" cy="914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 Box 124"/>
          <p:cNvSpPr txBox="1">
            <a:spLocks noChangeArrowheads="1"/>
          </p:cNvSpPr>
          <p:nvPr/>
        </p:nvSpPr>
        <p:spPr bwMode="auto">
          <a:xfrm>
            <a:off x="8229600" y="3849470"/>
            <a:ext cx="2133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AC // MD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2819400" y="5410200"/>
            <a:ext cx="228600" cy="381000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5562600" y="5410201"/>
            <a:ext cx="152400" cy="381001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19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4" grpId="0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1676400" y="1981200"/>
            <a:ext cx="1295400" cy="365760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2971800" y="1981200"/>
            <a:ext cx="3810000" cy="365760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684772" y="1287960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89775" y="5410201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676400" y="5629870"/>
            <a:ext cx="5105400" cy="893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36774" y="5562601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96526" y="200562"/>
            <a:ext cx="68857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0" indent="-914400"/>
            <a:r>
              <a:rPr lang="en-US" sz="4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a)Chứng minh:Tứ giác AEMD</a:t>
            </a:r>
          </a:p>
          <a:p>
            <a:pPr marL="914400" indent="-914400"/>
            <a:r>
              <a:rPr lang="en-US" sz="4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 là hình bình hành. </a:t>
            </a:r>
            <a:endParaRPr lang="en-US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24"/>
          <p:cNvSpPr txBox="1">
            <a:spLocks noChangeArrowheads="1"/>
          </p:cNvSpPr>
          <p:nvPr/>
        </p:nvSpPr>
        <p:spPr bwMode="auto">
          <a:xfrm>
            <a:off x="5105400" y="2438401"/>
            <a:ext cx="5791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D // ME (vì AB // ME gt)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24"/>
          <p:cNvSpPr txBox="1">
            <a:spLocks noChangeArrowheads="1"/>
          </p:cNvSpPr>
          <p:nvPr/>
        </p:nvSpPr>
        <p:spPr bwMode="auto">
          <a:xfrm>
            <a:off x="5105400" y="3316070"/>
            <a:ext cx="533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AE // MD (vì AC // MD gt)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21538" y="3116760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9" name="Oval 18"/>
          <p:cNvSpPr/>
          <p:nvPr/>
        </p:nvSpPr>
        <p:spPr>
          <a:xfrm>
            <a:off x="2362200" y="3657600"/>
            <a:ext cx="54864" cy="54864"/>
          </a:xfrm>
          <a:prstGeom prst="ellipse">
            <a:avLst/>
          </a:prstGeom>
          <a:solidFill>
            <a:srgbClr val="FF0000"/>
          </a:solidFill>
          <a:ln w="107950">
            <a:solidFill>
              <a:srgbClr val="FF0000">
                <a:alpha val="8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87041" y="3040560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23" name="Oval 22"/>
          <p:cNvSpPr/>
          <p:nvPr/>
        </p:nvSpPr>
        <p:spPr>
          <a:xfrm>
            <a:off x="4724400" y="3678936"/>
            <a:ext cx="54864" cy="54864"/>
          </a:xfrm>
          <a:prstGeom prst="ellipse">
            <a:avLst/>
          </a:prstGeom>
          <a:solidFill>
            <a:srgbClr val="FF0000"/>
          </a:solidFill>
          <a:ln w="107950">
            <a:solidFill>
              <a:srgbClr val="FF0000">
                <a:alpha val="8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03950" y="5529823"/>
            <a:ext cx="7168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27" name="Oval 26"/>
          <p:cNvSpPr/>
          <p:nvPr/>
        </p:nvSpPr>
        <p:spPr>
          <a:xfrm>
            <a:off x="4114800" y="5606022"/>
            <a:ext cx="54864" cy="54864"/>
          </a:xfrm>
          <a:prstGeom prst="ellipse">
            <a:avLst/>
          </a:prstGeom>
          <a:ln w="107950">
            <a:solidFill>
              <a:srgbClr val="FF0000">
                <a:alpha val="8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Straight Connector 29"/>
          <p:cNvCxnSpPr>
            <a:stCxn id="19" idx="5"/>
            <a:endCxn id="27" idx="4"/>
          </p:cNvCxnSpPr>
          <p:nvPr/>
        </p:nvCxnSpPr>
        <p:spPr>
          <a:xfrm>
            <a:off x="2409030" y="3704430"/>
            <a:ext cx="1733203" cy="1956457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7" idx="7"/>
            <a:endCxn id="23" idx="4"/>
          </p:cNvCxnSpPr>
          <p:nvPr/>
        </p:nvCxnSpPr>
        <p:spPr>
          <a:xfrm flipV="1">
            <a:off x="4161630" y="3733801"/>
            <a:ext cx="590203" cy="1880257"/>
          </a:xfrm>
          <a:prstGeom prst="line">
            <a:avLst/>
          </a:prstGeom>
          <a:ln w="76200" cmpd="sng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971800" y="1977312"/>
            <a:ext cx="3809824" cy="3652559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676400" y="1977312"/>
            <a:ext cx="1295400" cy="3628710"/>
          </a:xfrm>
          <a:prstGeom prst="line">
            <a:avLst/>
          </a:prstGeom>
          <a:ln w="76200" cmpd="sng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2819400" y="5410200"/>
            <a:ext cx="228600" cy="381000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5562600" y="5410201"/>
            <a:ext cx="152400" cy="381001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572000" y="1752601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Xét tứ giác AEMD ta có: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7853584"/>
              </p:ext>
            </p:extLst>
          </p:nvPr>
        </p:nvGraphicFramePr>
        <p:xfrm>
          <a:off x="5715000" y="4097593"/>
          <a:ext cx="1143000" cy="827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2" name="Equation" r:id="rId4" imgW="190440" imgH="152280" progId="Equation.DSMT4">
                  <p:embed/>
                </p:oleObj>
              </mc:Choice>
              <mc:Fallback>
                <p:oleObj name="Equation" r:id="rId4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097593"/>
                        <a:ext cx="1143000" cy="82736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0402896"/>
              </p:ext>
            </p:extLst>
          </p:nvPr>
        </p:nvGraphicFramePr>
        <p:xfrm>
          <a:off x="9601200" y="2438401"/>
          <a:ext cx="1256992" cy="1723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3" name="Equation" r:id="rId6" imgW="177480" imgH="253800" progId="Equation.DSMT4">
                  <p:embed/>
                </p:oleObj>
              </mc:Choice>
              <mc:Fallback>
                <p:oleObj name="Equation" r:id="rId6" imgW="1774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1200" y="2438401"/>
                        <a:ext cx="1256992" cy="17232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6629400" y="4162962"/>
            <a:ext cx="41668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Tứ giác AEMD</a:t>
            </a:r>
          </a:p>
          <a:p>
            <a:pPr marL="914400" indent="-914400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là hình bình hành.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84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29" grpId="0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57175"/>
            <a:ext cx="19351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en-US" sz="5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151930"/>
            <a:ext cx="11125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tam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AC. 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810000"/>
            <a:ext cx="10591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MN = 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14cm.Tính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BC?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86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57200"/>
            <a:ext cx="11277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</a:rPr>
              <a:t>b)</a:t>
            </a:r>
            <a:r>
              <a:rPr lang="en-US" sz="6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Kẻ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</a:rPr>
              <a:t>AH </a:t>
            </a:r>
            <a:r>
              <a:rPr lang="en-US" sz="6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vuông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góc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BC </a:t>
            </a:r>
            <a:r>
              <a:rPr lang="en-US" sz="6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tại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H. </a:t>
            </a:r>
            <a:r>
              <a:rPr lang="en-US" sz="6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Chứng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minh E </a:t>
            </a:r>
            <a:r>
              <a:rPr lang="en-US" sz="6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trung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AC </a:t>
            </a:r>
            <a:r>
              <a:rPr lang="en-US" sz="6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chứng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minh HE = 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</a:rPr>
              <a:t>MD</a:t>
            </a:r>
            <a:endParaRPr lang="en-US" sz="66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02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1676400" y="1981200"/>
            <a:ext cx="1295400" cy="365760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2971800" y="1981200"/>
            <a:ext cx="3810000" cy="365760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684772" y="1287960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89775" y="5410201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676400" y="5629870"/>
            <a:ext cx="5105400" cy="893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36774" y="5562601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21538" y="3116760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9" name="Oval 8"/>
          <p:cNvSpPr/>
          <p:nvPr/>
        </p:nvSpPr>
        <p:spPr>
          <a:xfrm>
            <a:off x="2362200" y="3657600"/>
            <a:ext cx="54864" cy="54864"/>
          </a:xfrm>
          <a:prstGeom prst="ellipse">
            <a:avLst/>
          </a:prstGeom>
          <a:solidFill>
            <a:srgbClr val="FF0000"/>
          </a:solidFill>
          <a:ln w="107950">
            <a:solidFill>
              <a:srgbClr val="FF0000">
                <a:alpha val="8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87041" y="3040560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1" name="Oval 10"/>
          <p:cNvSpPr/>
          <p:nvPr/>
        </p:nvSpPr>
        <p:spPr>
          <a:xfrm>
            <a:off x="4724400" y="3678936"/>
            <a:ext cx="54864" cy="54864"/>
          </a:xfrm>
          <a:prstGeom prst="ellipse">
            <a:avLst/>
          </a:prstGeom>
          <a:solidFill>
            <a:srgbClr val="FF0000"/>
          </a:solidFill>
          <a:ln w="107950">
            <a:solidFill>
              <a:srgbClr val="FF0000">
                <a:alpha val="8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9914" y="5653719"/>
            <a:ext cx="7168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3" name="Oval 12"/>
          <p:cNvSpPr/>
          <p:nvPr/>
        </p:nvSpPr>
        <p:spPr>
          <a:xfrm>
            <a:off x="4114800" y="5606022"/>
            <a:ext cx="54864" cy="54864"/>
          </a:xfrm>
          <a:prstGeom prst="ellipse">
            <a:avLst/>
          </a:prstGeom>
          <a:ln w="107950">
            <a:solidFill>
              <a:srgbClr val="FF0000">
                <a:alpha val="8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>
            <a:stCxn id="9" idx="5"/>
            <a:endCxn id="13" idx="4"/>
          </p:cNvCxnSpPr>
          <p:nvPr/>
        </p:nvCxnSpPr>
        <p:spPr>
          <a:xfrm>
            <a:off x="2409030" y="3704430"/>
            <a:ext cx="1733203" cy="1956457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3" idx="7"/>
            <a:endCxn id="11" idx="4"/>
          </p:cNvCxnSpPr>
          <p:nvPr/>
        </p:nvCxnSpPr>
        <p:spPr>
          <a:xfrm flipV="1">
            <a:off x="4161630" y="3733801"/>
            <a:ext cx="590203" cy="1880257"/>
          </a:xfrm>
          <a:prstGeom prst="line">
            <a:avLst/>
          </a:prstGeom>
          <a:ln w="76200" cmpd="sng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971800" y="1977312"/>
            <a:ext cx="3809824" cy="3652559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676400" y="1977312"/>
            <a:ext cx="1295400" cy="3628710"/>
          </a:xfrm>
          <a:prstGeom prst="line">
            <a:avLst/>
          </a:prstGeom>
          <a:ln w="76200" cmpd="sng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590800" y="5410200"/>
            <a:ext cx="228600" cy="381000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562600" y="5410201"/>
            <a:ext cx="152400" cy="381001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2971801" y="1981201"/>
            <a:ext cx="8885" cy="3704429"/>
          </a:xfrm>
          <a:prstGeom prst="line">
            <a:avLst/>
          </a:prstGeom>
          <a:ln w="76200" cmpd="sng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971800" y="5305426"/>
            <a:ext cx="407988" cy="333375"/>
          </a:xfrm>
          <a:prstGeom prst="rect">
            <a:avLst/>
          </a:prstGeom>
          <a:solidFill>
            <a:srgbClr val="FFFF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43201" y="5562601"/>
            <a:ext cx="6238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cxnSp>
        <p:nvCxnSpPr>
          <p:cNvPr id="24" name="Straight Connector 23"/>
          <p:cNvCxnSpPr>
            <a:endCxn id="11" idx="7"/>
          </p:cNvCxnSpPr>
          <p:nvPr/>
        </p:nvCxnSpPr>
        <p:spPr>
          <a:xfrm flipV="1">
            <a:off x="2971625" y="3686972"/>
            <a:ext cx="1799605" cy="1966747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04800" y="-28039"/>
            <a:ext cx="11658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minh E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AC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HE = 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MD</a:t>
            </a:r>
            <a:endParaRPr lang="en-US" sz="4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962400" y="1219200"/>
            <a:ext cx="7162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c/m:E </a:t>
            </a:r>
            <a:r>
              <a:rPr lang="en-US" sz="4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 trung điểm của AC </a:t>
            </a:r>
            <a:endParaRPr lang="en-US" sz="4400" b="1" u="sng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76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9" grpId="0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524000" y="381001"/>
            <a:ext cx="9372600" cy="255454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40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lý đường trung bình của tam giác: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 thẳng đi qua trung điểm một cạnh của tam giác và song song với cạnh thứ hai thì đi qua trung điểm của cạnh thứ ba. 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600199" y="3343870"/>
            <a:ext cx="913404" cy="29051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209801" y="2572940"/>
            <a:ext cx="6848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1601" y="6087070"/>
            <a:ext cx="6848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1" y="6087070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600200" y="6239470"/>
            <a:ext cx="3886200" cy="9588"/>
          </a:xfrm>
          <a:prstGeom prst="line">
            <a:avLst/>
          </a:prstGeom>
          <a:ln w="952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2513604" y="3343870"/>
            <a:ext cx="2972797" cy="28956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094132" y="4791670"/>
            <a:ext cx="1944469" cy="0"/>
          </a:xfrm>
          <a:prstGeom prst="line">
            <a:avLst/>
          </a:prstGeom>
          <a:ln w="952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23170" y="4189274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62401" y="4122004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2" name="Oval 11"/>
          <p:cNvSpPr/>
          <p:nvPr/>
        </p:nvSpPr>
        <p:spPr>
          <a:xfrm>
            <a:off x="2042005" y="4736806"/>
            <a:ext cx="54864" cy="54864"/>
          </a:xfrm>
          <a:prstGeom prst="ellipse">
            <a:avLst/>
          </a:prstGeom>
          <a:solidFill>
            <a:srgbClr val="FF0000"/>
          </a:solidFill>
          <a:ln w="793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983736" y="4736806"/>
            <a:ext cx="54864" cy="54864"/>
          </a:xfrm>
          <a:prstGeom prst="ellipse">
            <a:avLst/>
          </a:prstGeom>
          <a:solidFill>
            <a:srgbClr val="FF0000"/>
          </a:solidFill>
          <a:ln w="793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05401" y="3330714"/>
            <a:ext cx="52581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D là trung điểm củaAB</a:t>
            </a:r>
          </a:p>
        </p:txBody>
      </p:sp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9172100"/>
              </p:ext>
            </p:extLst>
          </p:nvPr>
        </p:nvGraphicFramePr>
        <p:xfrm>
          <a:off x="9851436" y="3266182"/>
          <a:ext cx="816565" cy="161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5" name="Equation" r:id="rId3" imgW="177480" imgH="253800" progId="Equation.DSMT4">
                  <p:embed/>
                </p:oleObj>
              </mc:Choice>
              <mc:Fallback>
                <p:oleObj name="Equation" r:id="rId3" imgW="1774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1436" y="3266182"/>
                        <a:ext cx="816565" cy="1614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0710764"/>
              </p:ext>
            </p:extLst>
          </p:nvPr>
        </p:nvGraphicFramePr>
        <p:xfrm>
          <a:off x="4757109" y="4881170"/>
          <a:ext cx="747712" cy="605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6" name="Equation" r:id="rId5" imgW="190440" imgH="152280" progId="Equation.DSMT4">
                  <p:embed/>
                </p:oleObj>
              </mc:Choice>
              <mc:Fallback>
                <p:oleObj name="Equation" r:id="rId5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7109" y="4881170"/>
                        <a:ext cx="747712" cy="60523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410201" y="4811018"/>
            <a:ext cx="53581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là trung điểm của AC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151869" y="3853647"/>
            <a:ext cx="361237" cy="23411"/>
          </a:xfrm>
          <a:prstGeom prst="line">
            <a:avLst/>
          </a:prstGeom>
          <a:ln w="139700" cmpd="dbl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 flipV="1">
            <a:off x="1694765" y="5367635"/>
            <a:ext cx="381000" cy="76200"/>
          </a:xfrm>
          <a:prstGeom prst="line">
            <a:avLst/>
          </a:prstGeom>
          <a:ln w="139700" cmpd="dbl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 flipH="1" flipV="1">
            <a:off x="4569945" y="5329535"/>
            <a:ext cx="228600" cy="228600"/>
          </a:xfrm>
          <a:prstGeom prst="line">
            <a:avLst/>
          </a:prstGeom>
          <a:ln w="136525" cmpd="tri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 flipH="1" flipV="1">
            <a:off x="3064774" y="3846289"/>
            <a:ext cx="228600" cy="228600"/>
          </a:xfrm>
          <a:prstGeom prst="line">
            <a:avLst/>
          </a:prstGeom>
          <a:ln w="136525" cmpd="tri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4542964"/>
              </p:ext>
            </p:extLst>
          </p:nvPr>
        </p:nvGraphicFramePr>
        <p:xfrm>
          <a:off x="3505201" y="3360936"/>
          <a:ext cx="1710117" cy="601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7" name="Equation" r:id="rId7" imgW="533160" imgH="177480" progId="Equation.DSMT4">
                  <p:embed/>
                </p:oleObj>
              </mc:Choice>
              <mc:Fallback>
                <p:oleObj name="Equation" r:id="rId7" imgW="5331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1" y="3360936"/>
                        <a:ext cx="1710117" cy="6014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5181600" y="4016514"/>
            <a:ext cx="2278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DE // BC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31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1676400" y="1981200"/>
            <a:ext cx="1295400" cy="365760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2971800" y="1981200"/>
            <a:ext cx="3810000" cy="365760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684772" y="1287960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89775" y="5410201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676400" y="5629870"/>
            <a:ext cx="5105400" cy="893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36774" y="5562601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21538" y="3116760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9" name="Oval 8"/>
          <p:cNvSpPr/>
          <p:nvPr/>
        </p:nvSpPr>
        <p:spPr>
          <a:xfrm>
            <a:off x="2362200" y="3657600"/>
            <a:ext cx="54864" cy="54864"/>
          </a:xfrm>
          <a:prstGeom prst="ellipse">
            <a:avLst/>
          </a:prstGeom>
          <a:solidFill>
            <a:srgbClr val="FF0000"/>
          </a:solidFill>
          <a:ln w="107950">
            <a:solidFill>
              <a:srgbClr val="FF0000">
                <a:alpha val="8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87041" y="3040560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1" name="Oval 10"/>
          <p:cNvSpPr/>
          <p:nvPr/>
        </p:nvSpPr>
        <p:spPr>
          <a:xfrm>
            <a:off x="4724400" y="3678936"/>
            <a:ext cx="54864" cy="54864"/>
          </a:xfrm>
          <a:prstGeom prst="ellipse">
            <a:avLst/>
          </a:prstGeom>
          <a:solidFill>
            <a:srgbClr val="FF0000"/>
          </a:solidFill>
          <a:ln w="107950">
            <a:solidFill>
              <a:srgbClr val="FF0000">
                <a:alpha val="8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9914" y="5653719"/>
            <a:ext cx="7168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3" name="Oval 12"/>
          <p:cNvSpPr/>
          <p:nvPr/>
        </p:nvSpPr>
        <p:spPr>
          <a:xfrm>
            <a:off x="4114800" y="5606022"/>
            <a:ext cx="54864" cy="54864"/>
          </a:xfrm>
          <a:prstGeom prst="ellipse">
            <a:avLst/>
          </a:prstGeom>
          <a:ln w="107950">
            <a:solidFill>
              <a:srgbClr val="FF0000">
                <a:alpha val="8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>
            <a:stCxn id="9" idx="5"/>
            <a:endCxn id="13" idx="4"/>
          </p:cNvCxnSpPr>
          <p:nvPr/>
        </p:nvCxnSpPr>
        <p:spPr>
          <a:xfrm>
            <a:off x="2409030" y="3704430"/>
            <a:ext cx="1733203" cy="1956457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3" idx="7"/>
            <a:endCxn id="11" idx="4"/>
          </p:cNvCxnSpPr>
          <p:nvPr/>
        </p:nvCxnSpPr>
        <p:spPr>
          <a:xfrm flipV="1">
            <a:off x="4161630" y="3733801"/>
            <a:ext cx="590203" cy="1880257"/>
          </a:xfrm>
          <a:prstGeom prst="line">
            <a:avLst/>
          </a:prstGeom>
          <a:ln w="76200" cmpd="sng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971800" y="1977312"/>
            <a:ext cx="3809824" cy="3652559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676400" y="1977312"/>
            <a:ext cx="1295400" cy="3628710"/>
          </a:xfrm>
          <a:prstGeom prst="line">
            <a:avLst/>
          </a:prstGeom>
          <a:ln w="76200" cmpd="sng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590800" y="5410200"/>
            <a:ext cx="228600" cy="381000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562600" y="5410201"/>
            <a:ext cx="152400" cy="381001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2971801" y="1981201"/>
            <a:ext cx="8885" cy="3704429"/>
          </a:xfrm>
          <a:prstGeom prst="line">
            <a:avLst/>
          </a:prstGeom>
          <a:ln w="76200" cmpd="sng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971800" y="5305426"/>
            <a:ext cx="407988" cy="333375"/>
          </a:xfrm>
          <a:prstGeom prst="rect">
            <a:avLst/>
          </a:prstGeom>
          <a:solidFill>
            <a:srgbClr val="FFFF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43201" y="5562601"/>
            <a:ext cx="6238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cxnSp>
        <p:nvCxnSpPr>
          <p:cNvPr id="24" name="Straight Connector 23"/>
          <p:cNvCxnSpPr>
            <a:endCxn id="11" idx="7"/>
          </p:cNvCxnSpPr>
          <p:nvPr/>
        </p:nvCxnSpPr>
        <p:spPr>
          <a:xfrm flipV="1">
            <a:off x="2971625" y="3686972"/>
            <a:ext cx="1799605" cy="1966747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828800" y="-28039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b)Chứng </a:t>
            </a:r>
            <a:r>
              <a:rPr lang="en-US" sz="4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minh E là trung điểm của AC và chứng minh HE = </a:t>
            </a:r>
            <a:r>
              <a:rPr lang="en-US" sz="4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MD</a:t>
            </a:r>
            <a:endParaRPr lang="en-US" sz="4400" b="1" u="sng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962400" y="1219200"/>
            <a:ext cx="7162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c/m:E </a:t>
            </a:r>
            <a:r>
              <a:rPr lang="en-US" sz="4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 trung điểm của AC </a:t>
            </a:r>
            <a:endParaRPr lang="en-US" sz="4400" b="1" u="sng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0086778"/>
              </p:ext>
            </p:extLst>
          </p:nvPr>
        </p:nvGraphicFramePr>
        <p:xfrm>
          <a:off x="6809624" y="1783138"/>
          <a:ext cx="810377" cy="88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3" name="Equation" r:id="rId3" imgW="139680" imgH="203040" progId="Equation.DSMT4">
                  <p:embed/>
                </p:oleObj>
              </mc:Choice>
              <mc:Fallback>
                <p:oleObj name="Equation" r:id="rId3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9624" y="1783138"/>
                        <a:ext cx="810377" cy="8838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9299094"/>
              </p:ext>
            </p:extLst>
          </p:nvPr>
        </p:nvGraphicFramePr>
        <p:xfrm>
          <a:off x="4641851" y="2457312"/>
          <a:ext cx="1765957" cy="590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4" name="Equation" r:id="rId5" imgW="533160" imgH="177480" progId="Equation.DSMT4">
                  <p:embed/>
                </p:oleObj>
              </mc:Choice>
              <mc:Fallback>
                <p:oleObj name="Equation" r:id="rId5" imgW="5331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1851" y="2457312"/>
                        <a:ext cx="1765957" cy="5906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 Box 124"/>
          <p:cNvSpPr txBox="1">
            <a:spLocks noChangeArrowheads="1"/>
          </p:cNvSpPr>
          <p:nvPr/>
        </p:nvSpPr>
        <p:spPr bwMode="auto">
          <a:xfrm>
            <a:off x="5882010" y="3048001"/>
            <a:ext cx="5486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M là trung điểm của BC    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7590519"/>
              </p:ext>
            </p:extLst>
          </p:nvPr>
        </p:nvGraphicFramePr>
        <p:xfrm>
          <a:off x="5486400" y="2971800"/>
          <a:ext cx="1256992" cy="1896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5" name="Equation" r:id="rId7" imgW="177480" imgH="253800" progId="Equation.DSMT4">
                  <p:embed/>
                </p:oleObj>
              </mc:Choice>
              <mc:Fallback>
                <p:oleObj name="Equation" r:id="rId7" imgW="1774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971800"/>
                        <a:ext cx="1256992" cy="18960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 Box 124"/>
          <p:cNvSpPr txBox="1">
            <a:spLocks noChangeArrowheads="1"/>
          </p:cNvSpPr>
          <p:nvPr/>
        </p:nvSpPr>
        <p:spPr bwMode="auto">
          <a:xfrm>
            <a:off x="5982982" y="4063426"/>
            <a:ext cx="203262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ME // AB  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7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1587426" y="1981200"/>
            <a:ext cx="1295400" cy="365760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2882826" y="1981200"/>
            <a:ext cx="3810000" cy="365760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595798" y="1287960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01" y="5478960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587426" y="5629870"/>
            <a:ext cx="5105400" cy="893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47800" y="5562601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32564" y="3116760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9" name="Oval 8"/>
          <p:cNvSpPr/>
          <p:nvPr/>
        </p:nvSpPr>
        <p:spPr>
          <a:xfrm>
            <a:off x="2273226" y="3657600"/>
            <a:ext cx="54864" cy="54864"/>
          </a:xfrm>
          <a:prstGeom prst="ellipse">
            <a:avLst/>
          </a:prstGeom>
          <a:solidFill>
            <a:srgbClr val="FF0000"/>
          </a:solidFill>
          <a:ln w="107950">
            <a:solidFill>
              <a:srgbClr val="FF0000">
                <a:alpha val="8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8067" y="3040560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1" name="Oval 10"/>
          <p:cNvSpPr/>
          <p:nvPr/>
        </p:nvSpPr>
        <p:spPr>
          <a:xfrm>
            <a:off x="4635426" y="3678936"/>
            <a:ext cx="54864" cy="54864"/>
          </a:xfrm>
          <a:prstGeom prst="ellipse">
            <a:avLst/>
          </a:prstGeom>
          <a:solidFill>
            <a:srgbClr val="FF0000"/>
          </a:solidFill>
          <a:ln w="107950">
            <a:solidFill>
              <a:srgbClr val="FF0000">
                <a:alpha val="8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70940" y="5653719"/>
            <a:ext cx="7168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3" name="Oval 12"/>
          <p:cNvSpPr/>
          <p:nvPr/>
        </p:nvSpPr>
        <p:spPr>
          <a:xfrm>
            <a:off x="4025826" y="5606022"/>
            <a:ext cx="54864" cy="54864"/>
          </a:xfrm>
          <a:prstGeom prst="ellipse">
            <a:avLst/>
          </a:prstGeom>
          <a:ln w="107950">
            <a:solidFill>
              <a:srgbClr val="FF0000">
                <a:alpha val="8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>
            <a:stCxn id="9" idx="5"/>
            <a:endCxn id="13" idx="4"/>
          </p:cNvCxnSpPr>
          <p:nvPr/>
        </p:nvCxnSpPr>
        <p:spPr>
          <a:xfrm>
            <a:off x="2320056" y="3704430"/>
            <a:ext cx="1733203" cy="1956457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3" idx="7"/>
            <a:endCxn id="11" idx="4"/>
          </p:cNvCxnSpPr>
          <p:nvPr/>
        </p:nvCxnSpPr>
        <p:spPr>
          <a:xfrm flipV="1">
            <a:off x="4072656" y="3733801"/>
            <a:ext cx="590203" cy="1880257"/>
          </a:xfrm>
          <a:prstGeom prst="line">
            <a:avLst/>
          </a:prstGeom>
          <a:ln w="76200" cmpd="sng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895776" y="1986242"/>
            <a:ext cx="3809824" cy="3652559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587426" y="1977312"/>
            <a:ext cx="1295400" cy="3628710"/>
          </a:xfrm>
          <a:prstGeom prst="line">
            <a:avLst/>
          </a:prstGeom>
          <a:ln w="76200" cmpd="sng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501826" y="5410200"/>
            <a:ext cx="228600" cy="381000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473626" y="5410201"/>
            <a:ext cx="152400" cy="381001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2882827" y="1981201"/>
            <a:ext cx="8885" cy="3704429"/>
          </a:xfrm>
          <a:prstGeom prst="line">
            <a:avLst/>
          </a:prstGeom>
          <a:ln w="76200" cmpd="sng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882826" y="5305426"/>
            <a:ext cx="407988" cy="333375"/>
          </a:xfrm>
          <a:prstGeom prst="rect">
            <a:avLst/>
          </a:prstGeom>
          <a:solidFill>
            <a:srgbClr val="FFFF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54227" y="5562601"/>
            <a:ext cx="6238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cxnSp>
        <p:nvCxnSpPr>
          <p:cNvPr id="24" name="Straight Connector 23"/>
          <p:cNvCxnSpPr>
            <a:endCxn id="11" idx="7"/>
          </p:cNvCxnSpPr>
          <p:nvPr/>
        </p:nvCxnSpPr>
        <p:spPr>
          <a:xfrm flipV="1">
            <a:off x="2882651" y="3686972"/>
            <a:ext cx="1799605" cy="1966747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828800" y="-28039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b)Chứng </a:t>
            </a:r>
            <a:r>
              <a:rPr lang="en-US" sz="4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minh E là trung điểm của AC và chứng minh HE = </a:t>
            </a:r>
            <a:r>
              <a:rPr lang="en-US" sz="4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MD</a:t>
            </a:r>
            <a:endParaRPr lang="en-US" sz="4400" b="1" u="sng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96344" y="1166575"/>
            <a:ext cx="7162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c/m:E </a:t>
            </a:r>
            <a:r>
              <a:rPr lang="en-US" sz="4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 trung điểm của AC </a:t>
            </a:r>
            <a:endParaRPr lang="en-US" sz="4400" b="1" u="sng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2" name="Objec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3996289"/>
              </p:ext>
            </p:extLst>
          </p:nvPr>
        </p:nvGraphicFramePr>
        <p:xfrm>
          <a:off x="5108501" y="2000250"/>
          <a:ext cx="155575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0" name="Equation" r:id="rId3" imgW="469800" imgH="177480" progId="Equation.DSMT4">
                  <p:embed/>
                </p:oleObj>
              </mc:Choice>
              <mc:Fallback>
                <p:oleObj name="Equation" r:id="rId3" imgW="469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8501" y="2000250"/>
                        <a:ext cx="155575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 Box 124"/>
          <p:cNvSpPr txBox="1">
            <a:spLocks noChangeArrowheads="1"/>
          </p:cNvSpPr>
          <p:nvPr/>
        </p:nvSpPr>
        <p:spPr bwMode="auto">
          <a:xfrm>
            <a:off x="4953001" y="2894321"/>
            <a:ext cx="633953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M là trung điểm của BC (gt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296509"/>
              </p:ext>
            </p:extLst>
          </p:nvPr>
        </p:nvGraphicFramePr>
        <p:xfrm>
          <a:off x="9792008" y="2743200"/>
          <a:ext cx="1180792" cy="1896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1" name="Equation" r:id="rId5" imgW="177480" imgH="253800" progId="Equation.DSMT4">
                  <p:embed/>
                </p:oleObj>
              </mc:Choice>
              <mc:Fallback>
                <p:oleObj name="Equation" r:id="rId5" imgW="1774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92008" y="2743200"/>
                        <a:ext cx="1180792" cy="18960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 Box 124"/>
          <p:cNvSpPr txBox="1">
            <a:spLocks noChangeArrowheads="1"/>
          </p:cNvSpPr>
          <p:nvPr/>
        </p:nvSpPr>
        <p:spPr bwMode="auto">
          <a:xfrm>
            <a:off x="5226520" y="3649754"/>
            <a:ext cx="315548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ME // AB gt)  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124"/>
          <p:cNvSpPr txBox="1">
            <a:spLocks noChangeArrowheads="1"/>
          </p:cNvSpPr>
          <p:nvPr/>
        </p:nvSpPr>
        <p:spPr bwMode="auto">
          <a:xfrm>
            <a:off x="4114801" y="1905001"/>
            <a:ext cx="111822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Xét 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124"/>
          <p:cNvSpPr txBox="1">
            <a:spLocks noChangeArrowheads="1"/>
          </p:cNvSpPr>
          <p:nvPr/>
        </p:nvSpPr>
        <p:spPr bwMode="auto">
          <a:xfrm>
            <a:off x="6806572" y="1905001"/>
            <a:ext cx="213201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a có: 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270551"/>
              </p:ext>
            </p:extLst>
          </p:nvPr>
        </p:nvGraphicFramePr>
        <p:xfrm>
          <a:off x="6172200" y="4354232"/>
          <a:ext cx="1143000" cy="827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2" name="Equation" r:id="rId7" imgW="190440" imgH="152280" progId="Equation.DSMT4">
                  <p:embed/>
                </p:oleObj>
              </mc:Choice>
              <mc:Fallback>
                <p:oleObj name="Equation" r:id="rId7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354232"/>
                        <a:ext cx="1143000" cy="82736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38"/>
          <p:cNvSpPr/>
          <p:nvPr/>
        </p:nvSpPr>
        <p:spPr>
          <a:xfrm>
            <a:off x="7010400" y="4343400"/>
            <a:ext cx="3962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en-US" sz="4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 trung điểm </a:t>
            </a:r>
            <a:endParaRPr lang="en-US" sz="40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4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 </a:t>
            </a:r>
            <a:r>
              <a:rPr lang="en-US" sz="4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 </a:t>
            </a:r>
            <a:endParaRPr lang="en-US" sz="40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4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(đl đtb tam giác)</a:t>
            </a:r>
            <a:endParaRPr lang="en-US" sz="44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rot="5400000" flipH="1" flipV="1">
            <a:off x="5315171" y="4302646"/>
            <a:ext cx="228600" cy="228600"/>
          </a:xfrm>
          <a:prstGeom prst="line">
            <a:avLst/>
          </a:prstGeom>
          <a:ln w="136525" cmpd="tri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 flipH="1" flipV="1">
            <a:off x="3810000" y="2819400"/>
            <a:ext cx="228600" cy="228600"/>
          </a:xfrm>
          <a:prstGeom prst="line">
            <a:avLst/>
          </a:prstGeom>
          <a:ln w="136525" cmpd="tri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43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7" grpId="0"/>
      <p:bldP spid="33" grpId="0"/>
      <p:bldP spid="36" grpId="0"/>
      <p:bldP spid="3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1676400" y="1981200"/>
            <a:ext cx="1295400" cy="365760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2971800" y="1981200"/>
            <a:ext cx="3810000" cy="365760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684772" y="1287960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89775" y="5410201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676400" y="5629870"/>
            <a:ext cx="5105400" cy="893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36774" y="5562601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21538" y="3116760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9" name="Oval 8"/>
          <p:cNvSpPr/>
          <p:nvPr/>
        </p:nvSpPr>
        <p:spPr>
          <a:xfrm>
            <a:off x="2362200" y="3657600"/>
            <a:ext cx="54864" cy="54864"/>
          </a:xfrm>
          <a:prstGeom prst="ellipse">
            <a:avLst/>
          </a:prstGeom>
          <a:solidFill>
            <a:srgbClr val="FF0000"/>
          </a:solidFill>
          <a:ln w="107950">
            <a:solidFill>
              <a:srgbClr val="FF0000">
                <a:alpha val="8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87041" y="3040560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1" name="Oval 10"/>
          <p:cNvSpPr/>
          <p:nvPr/>
        </p:nvSpPr>
        <p:spPr>
          <a:xfrm>
            <a:off x="4724400" y="3678936"/>
            <a:ext cx="54864" cy="54864"/>
          </a:xfrm>
          <a:prstGeom prst="ellipse">
            <a:avLst/>
          </a:prstGeom>
          <a:solidFill>
            <a:srgbClr val="FF0000"/>
          </a:solidFill>
          <a:ln w="107950">
            <a:solidFill>
              <a:srgbClr val="FF0000">
                <a:alpha val="8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9914" y="5653719"/>
            <a:ext cx="7168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3" name="Oval 12"/>
          <p:cNvSpPr/>
          <p:nvPr/>
        </p:nvSpPr>
        <p:spPr>
          <a:xfrm>
            <a:off x="4114800" y="5606022"/>
            <a:ext cx="54864" cy="54864"/>
          </a:xfrm>
          <a:prstGeom prst="ellipse">
            <a:avLst/>
          </a:prstGeom>
          <a:ln w="107950">
            <a:solidFill>
              <a:srgbClr val="FF0000">
                <a:alpha val="8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>
            <a:stCxn id="9" idx="5"/>
            <a:endCxn id="13" idx="4"/>
          </p:cNvCxnSpPr>
          <p:nvPr/>
        </p:nvCxnSpPr>
        <p:spPr>
          <a:xfrm>
            <a:off x="2409030" y="3704430"/>
            <a:ext cx="1733203" cy="1956457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3" idx="7"/>
            <a:endCxn id="11" idx="4"/>
          </p:cNvCxnSpPr>
          <p:nvPr/>
        </p:nvCxnSpPr>
        <p:spPr>
          <a:xfrm flipV="1">
            <a:off x="4161630" y="3733801"/>
            <a:ext cx="590203" cy="1880257"/>
          </a:xfrm>
          <a:prstGeom prst="line">
            <a:avLst/>
          </a:prstGeom>
          <a:ln w="76200" cmpd="sng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971800" y="1977312"/>
            <a:ext cx="3809824" cy="3652559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676400" y="1977312"/>
            <a:ext cx="1295400" cy="3628710"/>
          </a:xfrm>
          <a:prstGeom prst="line">
            <a:avLst/>
          </a:prstGeom>
          <a:ln w="76200" cmpd="sng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590800" y="5410200"/>
            <a:ext cx="228600" cy="381000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562600" y="5410201"/>
            <a:ext cx="152400" cy="381001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2971801" y="1981201"/>
            <a:ext cx="8885" cy="3704429"/>
          </a:xfrm>
          <a:prstGeom prst="line">
            <a:avLst/>
          </a:prstGeom>
          <a:ln w="76200" cmpd="sng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971800" y="5305426"/>
            <a:ext cx="407988" cy="333375"/>
          </a:xfrm>
          <a:prstGeom prst="rect">
            <a:avLst/>
          </a:prstGeom>
          <a:solidFill>
            <a:srgbClr val="FFFF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43201" y="5562601"/>
            <a:ext cx="6238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cxnSp>
        <p:nvCxnSpPr>
          <p:cNvPr id="24" name="Straight Connector 23"/>
          <p:cNvCxnSpPr>
            <a:endCxn id="11" idx="7"/>
          </p:cNvCxnSpPr>
          <p:nvPr/>
        </p:nvCxnSpPr>
        <p:spPr>
          <a:xfrm flipV="1">
            <a:off x="2971625" y="3686972"/>
            <a:ext cx="1799605" cy="1966747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791200" y="228600"/>
            <a:ext cx="373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c/m HE = MD</a:t>
            </a:r>
            <a:endParaRPr lang="en-US" sz="4400" b="1" u="sng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rot="5400000" flipH="1" flipV="1">
            <a:off x="5315171" y="4302646"/>
            <a:ext cx="228600" cy="228600"/>
          </a:xfrm>
          <a:prstGeom prst="line">
            <a:avLst/>
          </a:prstGeom>
          <a:ln w="136525" cmpd="tri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 flipH="1" flipV="1">
            <a:off x="3810000" y="2819400"/>
            <a:ext cx="228600" cy="228600"/>
          </a:xfrm>
          <a:prstGeom prst="line">
            <a:avLst/>
          </a:prstGeom>
          <a:ln w="136525" cmpd="tri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8656910"/>
              </p:ext>
            </p:extLst>
          </p:nvPr>
        </p:nvGraphicFramePr>
        <p:xfrm>
          <a:off x="7443412" y="868738"/>
          <a:ext cx="810377" cy="88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6" name="Equation" r:id="rId3" imgW="139680" imgH="203040" progId="Equation.DSMT4">
                  <p:embed/>
                </p:oleObj>
              </mc:Choice>
              <mc:Fallback>
                <p:oleObj name="Equation" r:id="rId3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3412" y="868738"/>
                        <a:ext cx="810377" cy="8838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10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8697627"/>
              </p:ext>
            </p:extLst>
          </p:nvPr>
        </p:nvGraphicFramePr>
        <p:xfrm>
          <a:off x="5526091" y="1520058"/>
          <a:ext cx="1927367" cy="1187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7" name="Equation" r:id="rId5" imgW="660240" imgH="406080" progId="Equation.DSMT4">
                  <p:embed/>
                </p:oleObj>
              </mc:Choice>
              <mc:Fallback>
                <p:oleObj name="Equation" r:id="rId5" imgW="6602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6091" y="1520058"/>
                        <a:ext cx="1927367" cy="11873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33"/>
          <p:cNvSpPr/>
          <p:nvPr/>
        </p:nvSpPr>
        <p:spPr>
          <a:xfrm>
            <a:off x="7543800" y="1698690"/>
            <a:ext cx="76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endParaRPr lang="en-US" sz="48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5" name="Object 10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7152984"/>
              </p:ext>
            </p:extLst>
          </p:nvPr>
        </p:nvGraphicFramePr>
        <p:xfrm>
          <a:off x="8438168" y="1524001"/>
          <a:ext cx="2001233" cy="11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8" name="Equation" r:id="rId7" imgW="685800" imgH="406080" progId="Equation.DSMT4">
                  <p:embed/>
                </p:oleObj>
              </mc:Choice>
              <mc:Fallback>
                <p:oleObj name="Equation" r:id="rId7" imgW="6858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38168" y="1524001"/>
                        <a:ext cx="2001233" cy="11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7902649"/>
              </p:ext>
            </p:extLst>
          </p:nvPr>
        </p:nvGraphicFramePr>
        <p:xfrm>
          <a:off x="6172201" y="2209801"/>
          <a:ext cx="694555" cy="75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9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1" y="2209801"/>
                        <a:ext cx="694555" cy="7575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36"/>
          <p:cNvSpPr/>
          <p:nvPr/>
        </p:nvSpPr>
        <p:spPr>
          <a:xfrm>
            <a:off x="5334000" y="2743201"/>
            <a:ext cx="2819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 là trung tuyến trong tam giác vuông AHC. </a:t>
            </a:r>
            <a:endParaRPr lang="en-US" sz="32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4784017"/>
              </p:ext>
            </p:extLst>
          </p:nvPr>
        </p:nvGraphicFramePr>
        <p:xfrm>
          <a:off x="9203252" y="2209800"/>
          <a:ext cx="626549" cy="683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0" name="Equation" r:id="rId10" imgW="139680" imgH="203040" progId="Equation.DSMT4">
                  <p:embed/>
                </p:oleObj>
              </mc:Choice>
              <mc:Fallback>
                <p:oleObj name="Equation" r:id="rId10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3252" y="2209800"/>
                        <a:ext cx="626549" cy="68336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38"/>
          <p:cNvSpPr/>
          <p:nvPr/>
        </p:nvSpPr>
        <p:spPr>
          <a:xfrm>
            <a:off x="8001000" y="2819400"/>
            <a:ext cx="2514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DM là đường trung bình </a:t>
            </a:r>
          </a:p>
          <a:p>
            <a:r>
              <a:rPr lang="en-US" sz="32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  </a:t>
            </a:r>
            <a:endParaRPr lang="en-US" sz="36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0" name="Objec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9641754"/>
              </p:ext>
            </p:extLst>
          </p:nvPr>
        </p:nvGraphicFramePr>
        <p:xfrm>
          <a:off x="8763001" y="3886201"/>
          <a:ext cx="1012825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1" name="Equation" r:id="rId11" imgW="469800" imgH="177480" progId="Equation.DSMT4">
                  <p:embed/>
                </p:oleObj>
              </mc:Choice>
              <mc:Fallback>
                <p:oleObj name="Equation" r:id="rId11" imgW="469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1" y="3886201"/>
                        <a:ext cx="1012825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091853"/>
              </p:ext>
            </p:extLst>
          </p:nvPr>
        </p:nvGraphicFramePr>
        <p:xfrm>
          <a:off x="8669852" y="4267200"/>
          <a:ext cx="626549" cy="683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2" name="Equation" r:id="rId13" imgW="139680" imgH="203040" progId="Equation.DSMT4">
                  <p:embed/>
                </p:oleObj>
              </mc:Choice>
              <mc:Fallback>
                <p:oleObj name="Equation" r:id="rId13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9852" y="4267200"/>
                        <a:ext cx="626549" cy="68336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41"/>
          <p:cNvSpPr/>
          <p:nvPr/>
        </p:nvSpPr>
        <p:spPr>
          <a:xfrm>
            <a:off x="7689850" y="4953000"/>
            <a:ext cx="32067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32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 trung điểm </a:t>
            </a:r>
            <a:endParaRPr lang="en-US" sz="32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 AB</a:t>
            </a:r>
            <a:endParaRPr lang="en-US" sz="36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18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7" grpId="0"/>
      <p:bldP spid="39" grpId="0"/>
      <p:bldP spid="4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28600" y="1"/>
            <a:ext cx="11506199" cy="212365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982196" y="3267670"/>
            <a:ext cx="913404" cy="29051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591798" y="2496740"/>
            <a:ext cx="6848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3598" y="6010870"/>
            <a:ext cx="6848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3598" y="6010870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982197" y="6163270"/>
            <a:ext cx="3886200" cy="9588"/>
          </a:xfrm>
          <a:prstGeom prst="line">
            <a:avLst/>
          </a:prstGeom>
          <a:ln w="952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2895601" y="3267670"/>
            <a:ext cx="2972797" cy="28956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476129" y="4715470"/>
            <a:ext cx="1944469" cy="0"/>
          </a:xfrm>
          <a:prstGeom prst="line">
            <a:avLst/>
          </a:prstGeom>
          <a:ln w="952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05167" y="4113074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44398" y="4045804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3" name="Oval 12"/>
          <p:cNvSpPr/>
          <p:nvPr/>
        </p:nvSpPr>
        <p:spPr>
          <a:xfrm>
            <a:off x="2424002" y="4660606"/>
            <a:ext cx="54864" cy="54864"/>
          </a:xfrm>
          <a:prstGeom prst="ellipse">
            <a:avLst/>
          </a:prstGeom>
          <a:solidFill>
            <a:srgbClr val="FF0000"/>
          </a:solidFill>
          <a:ln w="793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5733" y="4660606"/>
            <a:ext cx="54864" cy="54864"/>
          </a:xfrm>
          <a:prstGeom prst="ellipse">
            <a:avLst/>
          </a:prstGeom>
          <a:solidFill>
            <a:srgbClr val="FF0000"/>
          </a:solidFill>
          <a:ln w="793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2533866" y="3777447"/>
            <a:ext cx="361237" cy="23411"/>
          </a:xfrm>
          <a:prstGeom prst="line">
            <a:avLst/>
          </a:prstGeom>
          <a:ln w="139700" cmpd="dbl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 flipV="1">
            <a:off x="2076762" y="5291435"/>
            <a:ext cx="381000" cy="76200"/>
          </a:xfrm>
          <a:prstGeom prst="line">
            <a:avLst/>
          </a:prstGeom>
          <a:ln w="139700" cmpd="dbl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 flipH="1" flipV="1">
            <a:off x="4951942" y="5253335"/>
            <a:ext cx="228600" cy="228600"/>
          </a:xfrm>
          <a:prstGeom prst="line">
            <a:avLst/>
          </a:prstGeom>
          <a:ln w="136525" cmpd="tri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H="1" flipV="1">
            <a:off x="3446771" y="3770089"/>
            <a:ext cx="228600" cy="228600"/>
          </a:xfrm>
          <a:prstGeom prst="line">
            <a:avLst/>
          </a:prstGeom>
          <a:ln w="136525" cmpd="tri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0173115"/>
              </p:ext>
            </p:extLst>
          </p:nvPr>
        </p:nvGraphicFramePr>
        <p:xfrm>
          <a:off x="9220201" y="3074988"/>
          <a:ext cx="126841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70" name="Equation" r:id="rId3" imgW="469800" imgH="177480" progId="Equation.DSMT4">
                  <p:embed/>
                </p:oleObj>
              </mc:Choice>
              <mc:Fallback>
                <p:oleObj name="Equation" r:id="rId3" imgW="469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0201" y="3074988"/>
                        <a:ext cx="1268413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657600" y="2982198"/>
            <a:ext cx="58464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DE là đường trung bình của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126424"/>
              </p:ext>
            </p:extLst>
          </p:nvPr>
        </p:nvGraphicFramePr>
        <p:xfrm>
          <a:off x="4953000" y="3989388"/>
          <a:ext cx="815658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71" name="Equation" r:id="rId5" imgW="215640" imgH="152280" progId="Equation.DSMT4">
                  <p:embed/>
                </p:oleObj>
              </mc:Choice>
              <mc:Fallback>
                <p:oleObj name="Equation" r:id="rId5" imgW="2156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989388"/>
                        <a:ext cx="815658" cy="5826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768658" y="3676472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D là trung điểm của AB </a:t>
            </a:r>
          </a:p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E là trung điểm của AC 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7602164"/>
              </p:ext>
            </p:extLst>
          </p:nvPr>
        </p:nvGraphicFramePr>
        <p:xfrm>
          <a:off x="5562601" y="3512596"/>
          <a:ext cx="689599" cy="1516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72" name="Equation" r:id="rId7" imgW="177480" imgH="253800" progId="Equation.DSMT4">
                  <p:embed/>
                </p:oleObj>
              </mc:Choice>
              <mc:Fallback>
                <p:oleObj name="Equation" r:id="rId7" imgW="1774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1" y="3512596"/>
                        <a:ext cx="689599" cy="15166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66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228601"/>
            <a:ext cx="11811000" cy="193899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982196" y="3267670"/>
            <a:ext cx="913404" cy="29051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591798" y="2496740"/>
            <a:ext cx="6848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3598" y="6010870"/>
            <a:ext cx="6848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598" y="6010870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982197" y="6163270"/>
            <a:ext cx="3886200" cy="9588"/>
          </a:xfrm>
          <a:prstGeom prst="line">
            <a:avLst/>
          </a:prstGeom>
          <a:ln w="952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2895601" y="3267670"/>
            <a:ext cx="2972797" cy="28956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476129" y="4715470"/>
            <a:ext cx="1944469" cy="0"/>
          </a:xfrm>
          <a:prstGeom prst="line">
            <a:avLst/>
          </a:prstGeom>
          <a:ln w="952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05167" y="4113074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44398" y="4045804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2" name="Oval 11"/>
          <p:cNvSpPr/>
          <p:nvPr/>
        </p:nvSpPr>
        <p:spPr>
          <a:xfrm>
            <a:off x="2424002" y="4660606"/>
            <a:ext cx="54864" cy="54864"/>
          </a:xfrm>
          <a:prstGeom prst="ellipse">
            <a:avLst/>
          </a:prstGeom>
          <a:solidFill>
            <a:srgbClr val="FF0000"/>
          </a:solidFill>
          <a:ln w="793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365733" y="4660606"/>
            <a:ext cx="54864" cy="54864"/>
          </a:xfrm>
          <a:prstGeom prst="ellipse">
            <a:avLst/>
          </a:prstGeom>
          <a:solidFill>
            <a:srgbClr val="FF0000"/>
          </a:solidFill>
          <a:ln w="793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2533866" y="3777447"/>
            <a:ext cx="361237" cy="23411"/>
          </a:xfrm>
          <a:prstGeom prst="line">
            <a:avLst/>
          </a:prstGeom>
          <a:ln w="139700" cmpd="dbl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 flipV="1">
            <a:off x="2076762" y="5291435"/>
            <a:ext cx="381000" cy="76200"/>
          </a:xfrm>
          <a:prstGeom prst="line">
            <a:avLst/>
          </a:prstGeom>
          <a:ln w="139700" cmpd="dbl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 flipH="1" flipV="1">
            <a:off x="4951942" y="5253335"/>
            <a:ext cx="228600" cy="228600"/>
          </a:xfrm>
          <a:prstGeom prst="line">
            <a:avLst/>
          </a:prstGeom>
          <a:ln w="136525" cmpd="tri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 flipH="1" flipV="1">
            <a:off x="3446771" y="3770089"/>
            <a:ext cx="228600" cy="228600"/>
          </a:xfrm>
          <a:prstGeom prst="line">
            <a:avLst/>
          </a:prstGeom>
          <a:ln w="136525" cmpd="tri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505200" y="3048001"/>
            <a:ext cx="59618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DE là đường trung bình của 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5416127"/>
              </p:ext>
            </p:extLst>
          </p:nvPr>
        </p:nvGraphicFramePr>
        <p:xfrm>
          <a:off x="5942749" y="4230945"/>
          <a:ext cx="986178" cy="798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05" name="Equation" r:id="rId3" imgW="190440" imgH="152280" progId="Equation.DSMT4">
                  <p:embed/>
                </p:oleObj>
              </mc:Choice>
              <mc:Fallback>
                <p:oleObj name="Equation" r:id="rId3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2749" y="4230945"/>
                        <a:ext cx="986178" cy="79825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7141348" y="3885032"/>
            <a:ext cx="2069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DE // BC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8668407"/>
              </p:ext>
            </p:extLst>
          </p:nvPr>
        </p:nvGraphicFramePr>
        <p:xfrm>
          <a:off x="7200234" y="4343994"/>
          <a:ext cx="2019966" cy="1242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06" name="Equation" r:id="rId5" imgW="647640" imgH="393480" progId="Equation.DSMT4">
                  <p:embed/>
                </p:oleObj>
              </mc:Choice>
              <mc:Fallback>
                <p:oleObj name="Equation" r:id="rId5" imgW="647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0234" y="4343994"/>
                        <a:ext cx="2019966" cy="124285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9020735"/>
              </p:ext>
            </p:extLst>
          </p:nvPr>
        </p:nvGraphicFramePr>
        <p:xfrm>
          <a:off x="9094788" y="3151188"/>
          <a:ext cx="126841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07" name="Equation" r:id="rId7" imgW="469800" imgH="177480" progId="Equation.DSMT4">
                  <p:embed/>
                </p:oleObj>
              </mc:Choice>
              <mc:Fallback>
                <p:oleObj name="Equation" r:id="rId7" imgW="469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4788" y="3151188"/>
                        <a:ext cx="1268413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5848813"/>
              </p:ext>
            </p:extLst>
          </p:nvPr>
        </p:nvGraphicFramePr>
        <p:xfrm>
          <a:off x="6845146" y="3814466"/>
          <a:ext cx="689599" cy="1824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08" name="Equation" r:id="rId9" imgW="177480" imgH="253800" progId="Equation.DSMT4">
                  <p:embed/>
                </p:oleObj>
              </mc:Choice>
              <mc:Fallback>
                <p:oleObj name="Equation" r:id="rId9" imgW="1774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5146" y="3814466"/>
                        <a:ext cx="689599" cy="18243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191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04800" y="1"/>
            <a:ext cx="11734800" cy="193899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5000" y="5396786"/>
            <a:ext cx="381000" cy="3810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ight Triangle 3"/>
          <p:cNvSpPr/>
          <p:nvPr/>
        </p:nvSpPr>
        <p:spPr>
          <a:xfrm>
            <a:off x="1905000" y="3216275"/>
            <a:ext cx="4419600" cy="2590800"/>
          </a:xfrm>
          <a:prstGeom prst="rtTriangl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>
            <a:stCxn id="4" idx="2"/>
            <a:endCxn id="4" idx="5"/>
          </p:cNvCxnSpPr>
          <p:nvPr/>
        </p:nvCxnSpPr>
        <p:spPr>
          <a:xfrm flipV="1">
            <a:off x="1905000" y="4511675"/>
            <a:ext cx="2209800" cy="12954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447800" y="5585679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800" y="5654676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6201" y="3756879"/>
            <a:ext cx="7649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2857500" y="3787775"/>
            <a:ext cx="304800" cy="228600"/>
          </a:xfrm>
          <a:prstGeom prst="line">
            <a:avLst/>
          </a:prstGeom>
          <a:ln w="857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2934494" y="5006181"/>
            <a:ext cx="381000" cy="1588"/>
          </a:xfrm>
          <a:prstGeom prst="line">
            <a:avLst/>
          </a:prstGeom>
          <a:ln w="857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991100" y="5006975"/>
            <a:ext cx="304800" cy="228600"/>
          </a:xfrm>
          <a:prstGeom prst="line">
            <a:avLst/>
          </a:prstGeom>
          <a:ln w="857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452725" y="2537679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 rot="60000" flipV="1">
            <a:off x="4039412" y="4493416"/>
            <a:ext cx="92075" cy="93662"/>
          </a:xfrm>
          <a:prstGeom prst="ellipse">
            <a:avLst/>
          </a:prstGeom>
          <a:solidFill>
            <a:srgbClr val="FF0000"/>
          </a:solidFill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Isosceles Triangle 18"/>
          <p:cNvSpPr/>
          <p:nvPr/>
        </p:nvSpPr>
        <p:spPr>
          <a:xfrm>
            <a:off x="3958442" y="2460884"/>
            <a:ext cx="384958" cy="434717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69310" y="2286001"/>
            <a:ext cx="44174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ABC vuông tại 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6550071"/>
              </p:ext>
            </p:extLst>
          </p:nvPr>
        </p:nvGraphicFramePr>
        <p:xfrm>
          <a:off x="3361110" y="3147278"/>
          <a:ext cx="982290" cy="785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7" name="Equation" r:id="rId3" imgW="215640" imgH="152280" progId="Equation.DSMT4">
                  <p:embed/>
                </p:oleObj>
              </mc:Choice>
              <mc:Fallback>
                <p:oleObj name="Equation" r:id="rId3" imgW="2156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1110" y="3147278"/>
                        <a:ext cx="982290" cy="78583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096905" y="3103344"/>
            <a:ext cx="66280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Trung tuyến AM =MB = MC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469094"/>
              </p:ext>
            </p:extLst>
          </p:nvPr>
        </p:nvGraphicFramePr>
        <p:xfrm>
          <a:off x="8603648" y="3664122"/>
          <a:ext cx="1988153" cy="1593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8" name="Equation" r:id="rId5" imgW="495000" imgH="393480" progId="Equation.DSMT4">
                  <p:embed/>
                </p:oleObj>
              </mc:Choice>
              <mc:Fallback>
                <p:oleObj name="Equation" r:id="rId5" imgW="4950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3648" y="3664122"/>
                        <a:ext cx="1988153" cy="159367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349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9" grpId="0" animBg="1"/>
      <p:bldP spid="20" grpId="0"/>
      <p:bldP spid="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1676400" y="1981200"/>
            <a:ext cx="1295400" cy="365760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2971800" y="1981200"/>
            <a:ext cx="3810000" cy="365760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684772" y="1287960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89775" y="5410201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676400" y="5629870"/>
            <a:ext cx="5105400" cy="893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36774" y="5562601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21538" y="3116760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9" name="Oval 8"/>
          <p:cNvSpPr/>
          <p:nvPr/>
        </p:nvSpPr>
        <p:spPr>
          <a:xfrm>
            <a:off x="2362200" y="3657600"/>
            <a:ext cx="54864" cy="54864"/>
          </a:xfrm>
          <a:prstGeom prst="ellipse">
            <a:avLst/>
          </a:prstGeom>
          <a:solidFill>
            <a:srgbClr val="FF0000"/>
          </a:solidFill>
          <a:ln w="107950">
            <a:solidFill>
              <a:srgbClr val="FF0000">
                <a:alpha val="8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87041" y="3040560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1" name="Oval 10"/>
          <p:cNvSpPr/>
          <p:nvPr/>
        </p:nvSpPr>
        <p:spPr>
          <a:xfrm>
            <a:off x="4724400" y="3678936"/>
            <a:ext cx="54864" cy="54864"/>
          </a:xfrm>
          <a:prstGeom prst="ellipse">
            <a:avLst/>
          </a:prstGeom>
          <a:solidFill>
            <a:srgbClr val="FF0000"/>
          </a:solidFill>
          <a:ln w="107950">
            <a:solidFill>
              <a:srgbClr val="FF0000">
                <a:alpha val="8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9914" y="5653719"/>
            <a:ext cx="7168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3" name="Oval 12"/>
          <p:cNvSpPr/>
          <p:nvPr/>
        </p:nvSpPr>
        <p:spPr>
          <a:xfrm>
            <a:off x="4114800" y="5606022"/>
            <a:ext cx="54864" cy="54864"/>
          </a:xfrm>
          <a:prstGeom prst="ellipse">
            <a:avLst/>
          </a:prstGeom>
          <a:ln w="107950">
            <a:solidFill>
              <a:srgbClr val="FF0000">
                <a:alpha val="8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>
            <a:stCxn id="9" idx="5"/>
            <a:endCxn id="13" idx="4"/>
          </p:cNvCxnSpPr>
          <p:nvPr/>
        </p:nvCxnSpPr>
        <p:spPr>
          <a:xfrm>
            <a:off x="2409030" y="3704430"/>
            <a:ext cx="1733203" cy="1956457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3" idx="7"/>
            <a:endCxn id="11" idx="4"/>
          </p:cNvCxnSpPr>
          <p:nvPr/>
        </p:nvCxnSpPr>
        <p:spPr>
          <a:xfrm flipV="1">
            <a:off x="4161630" y="3733801"/>
            <a:ext cx="590203" cy="1880257"/>
          </a:xfrm>
          <a:prstGeom prst="line">
            <a:avLst/>
          </a:prstGeom>
          <a:ln w="76200" cmpd="sng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971800" y="1977312"/>
            <a:ext cx="3809824" cy="3652559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676400" y="1977312"/>
            <a:ext cx="1295400" cy="3628710"/>
          </a:xfrm>
          <a:prstGeom prst="line">
            <a:avLst/>
          </a:prstGeom>
          <a:ln w="76200" cmpd="sng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590800" y="5410200"/>
            <a:ext cx="228600" cy="381000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562600" y="5410201"/>
            <a:ext cx="152400" cy="381001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2971801" y="1981201"/>
            <a:ext cx="8885" cy="3704429"/>
          </a:xfrm>
          <a:prstGeom prst="line">
            <a:avLst/>
          </a:prstGeom>
          <a:ln w="76200" cmpd="sng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971800" y="5305426"/>
            <a:ext cx="407988" cy="333375"/>
          </a:xfrm>
          <a:prstGeom prst="rect">
            <a:avLst/>
          </a:prstGeom>
          <a:solidFill>
            <a:srgbClr val="FFFF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43201" y="5562601"/>
            <a:ext cx="6238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cxnSp>
        <p:nvCxnSpPr>
          <p:cNvPr id="24" name="Straight Connector 23"/>
          <p:cNvCxnSpPr>
            <a:endCxn id="11" idx="7"/>
          </p:cNvCxnSpPr>
          <p:nvPr/>
        </p:nvCxnSpPr>
        <p:spPr>
          <a:xfrm flipV="1">
            <a:off x="2971625" y="3686972"/>
            <a:ext cx="1799605" cy="1966747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343400" y="130314"/>
            <a:ext cx="541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 </a:t>
            </a:r>
            <a:r>
              <a:rPr lang="en-US" sz="4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minh HE = </a:t>
            </a:r>
            <a:r>
              <a:rPr lang="en-US" sz="4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MD</a:t>
            </a:r>
            <a:endParaRPr lang="en-US" sz="4400" b="1" u="sng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rot="5400000" flipH="1" flipV="1">
            <a:off x="5315171" y="4302646"/>
            <a:ext cx="228600" cy="228600"/>
          </a:xfrm>
          <a:prstGeom prst="line">
            <a:avLst/>
          </a:prstGeom>
          <a:ln w="136525" cmpd="tri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 flipH="1" flipV="1">
            <a:off x="3810000" y="2819400"/>
            <a:ext cx="228600" cy="228600"/>
          </a:xfrm>
          <a:prstGeom prst="line">
            <a:avLst/>
          </a:prstGeom>
          <a:ln w="136525" cmpd="tri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9745436"/>
              </p:ext>
            </p:extLst>
          </p:nvPr>
        </p:nvGraphicFramePr>
        <p:xfrm>
          <a:off x="5276540" y="980138"/>
          <a:ext cx="1223864" cy="46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5" name="Equation" r:id="rId3" imgW="469800" imgH="177480" progId="Equation.DSMT4">
                  <p:embed/>
                </p:oleObj>
              </mc:Choice>
              <mc:Fallback>
                <p:oleObj name="Equation" r:id="rId3" imgW="469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6540" y="980138"/>
                        <a:ext cx="1223864" cy="46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 Box 124"/>
          <p:cNvSpPr txBox="1">
            <a:spLocks noChangeArrowheads="1"/>
          </p:cNvSpPr>
          <p:nvPr/>
        </p:nvSpPr>
        <p:spPr bwMode="auto">
          <a:xfrm>
            <a:off x="3810001" y="762000"/>
            <a:ext cx="174489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Ta có:     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124"/>
          <p:cNvSpPr txBox="1">
            <a:spLocks noChangeArrowheads="1"/>
          </p:cNvSpPr>
          <p:nvPr/>
        </p:nvSpPr>
        <p:spPr bwMode="auto">
          <a:xfrm>
            <a:off x="6446941" y="889576"/>
            <a:ext cx="353525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uông tại H (gt)     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8394370"/>
              </p:ext>
            </p:extLst>
          </p:nvPr>
        </p:nvGraphicFramePr>
        <p:xfrm>
          <a:off x="3962401" y="1541059"/>
          <a:ext cx="818957" cy="589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6" name="Equation" r:id="rId5" imgW="190440" imgH="152280" progId="Equation.DSMT4">
                  <p:embed/>
                </p:oleObj>
              </mc:Choice>
              <mc:Fallback>
                <p:oleObj name="Equation" r:id="rId5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1" y="1541059"/>
                        <a:ext cx="818957" cy="58916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 Box 124"/>
          <p:cNvSpPr txBox="1">
            <a:spLocks noChangeArrowheads="1"/>
          </p:cNvSpPr>
          <p:nvPr/>
        </p:nvSpPr>
        <p:spPr bwMode="auto">
          <a:xfrm>
            <a:off x="4495800" y="1524001"/>
            <a:ext cx="4572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Trung tuyến HE = 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306178"/>
              </p:ext>
            </p:extLst>
          </p:nvPr>
        </p:nvGraphicFramePr>
        <p:xfrm>
          <a:off x="8285164" y="1295400"/>
          <a:ext cx="955675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7" name="Equation" r:id="rId7" imgW="291960" imgH="393480" progId="Equation.DSMT4">
                  <p:embed/>
                </p:oleObj>
              </mc:Choice>
              <mc:Fallback>
                <p:oleObj name="Equation" r:id="rId7" imgW="2919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5164" y="1295400"/>
                        <a:ext cx="955675" cy="11636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 Box 124"/>
          <p:cNvSpPr txBox="1">
            <a:spLocks noChangeArrowheads="1"/>
          </p:cNvSpPr>
          <p:nvPr/>
        </p:nvSpPr>
        <p:spPr bwMode="auto">
          <a:xfrm>
            <a:off x="4419600" y="2219980"/>
            <a:ext cx="5715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(định lý trung tuyến trong tg vuông)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8" name="Objec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3699711"/>
              </p:ext>
            </p:extLst>
          </p:nvPr>
        </p:nvGraphicFramePr>
        <p:xfrm>
          <a:off x="5415934" y="2819088"/>
          <a:ext cx="1413230" cy="536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8" name="Equation" r:id="rId9" imgW="469800" imgH="177480" progId="Equation.DSMT4">
                  <p:embed/>
                </p:oleObj>
              </mc:Choice>
              <mc:Fallback>
                <p:oleObj name="Equation" r:id="rId9" imgW="469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5934" y="2819088"/>
                        <a:ext cx="1413230" cy="5364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 Box 124"/>
          <p:cNvSpPr txBox="1">
            <a:spLocks noChangeArrowheads="1"/>
          </p:cNvSpPr>
          <p:nvPr/>
        </p:nvSpPr>
        <p:spPr bwMode="auto">
          <a:xfrm>
            <a:off x="5412834" y="3313332"/>
            <a:ext cx="633953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M là trung điểm của BC (gt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6279549"/>
              </p:ext>
            </p:extLst>
          </p:nvPr>
        </p:nvGraphicFramePr>
        <p:xfrm>
          <a:off x="9751325" y="3264763"/>
          <a:ext cx="1180792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9" name="Equation" r:id="rId11" imgW="177480" imgH="253800" progId="Equation.DSMT4">
                  <p:embed/>
                </p:oleObj>
              </mc:Choice>
              <mc:Fallback>
                <p:oleObj name="Equation" r:id="rId11" imgW="1774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51325" y="3264763"/>
                        <a:ext cx="1180792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 Box 124"/>
          <p:cNvSpPr txBox="1">
            <a:spLocks noChangeArrowheads="1"/>
          </p:cNvSpPr>
          <p:nvPr/>
        </p:nvSpPr>
        <p:spPr bwMode="auto">
          <a:xfrm>
            <a:off x="5592587" y="3922932"/>
            <a:ext cx="315548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MD // AC gt)  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 Box 124"/>
          <p:cNvSpPr txBox="1">
            <a:spLocks noChangeArrowheads="1"/>
          </p:cNvSpPr>
          <p:nvPr/>
        </p:nvSpPr>
        <p:spPr bwMode="auto">
          <a:xfrm>
            <a:off x="4614338" y="2743201"/>
            <a:ext cx="111822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Xét 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 Box 124"/>
          <p:cNvSpPr txBox="1">
            <a:spLocks noChangeArrowheads="1"/>
          </p:cNvSpPr>
          <p:nvPr/>
        </p:nvSpPr>
        <p:spPr bwMode="auto">
          <a:xfrm>
            <a:off x="6723167" y="2743201"/>
            <a:ext cx="21320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a có: 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0137233"/>
              </p:ext>
            </p:extLst>
          </p:nvPr>
        </p:nvGraphicFramePr>
        <p:xfrm>
          <a:off x="6477001" y="4721780"/>
          <a:ext cx="951045" cy="688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0" name="Equation" r:id="rId13" imgW="190440" imgH="152280" progId="Equation.DSMT4">
                  <p:embed/>
                </p:oleObj>
              </mc:Choice>
              <mc:Fallback>
                <p:oleObj name="Equation" r:id="rId13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1" y="4721780"/>
                        <a:ext cx="951045" cy="68842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Rectangle 54"/>
          <p:cNvSpPr/>
          <p:nvPr/>
        </p:nvSpPr>
        <p:spPr>
          <a:xfrm>
            <a:off x="7184512" y="4722674"/>
            <a:ext cx="48550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 </a:t>
            </a:r>
          </a:p>
          <a:p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đl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đtb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4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1888226" y="4419601"/>
            <a:ext cx="397775" cy="192365"/>
          </a:xfrm>
          <a:prstGeom prst="line">
            <a:avLst/>
          </a:prstGeom>
          <a:ln w="1397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2438401" y="2819401"/>
            <a:ext cx="397775" cy="192365"/>
          </a:xfrm>
          <a:prstGeom prst="line">
            <a:avLst/>
          </a:prstGeom>
          <a:ln w="1397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418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5" grpId="0"/>
      <p:bldP spid="47" grpId="0"/>
      <p:bldP spid="49" grpId="0"/>
      <p:bldP spid="51" grpId="0"/>
      <p:bldP spid="52" grpId="0"/>
      <p:bldP spid="53" grpId="0"/>
      <p:bldP spid="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1752600" y="1219200"/>
            <a:ext cx="3505200" cy="3886200"/>
          </a:xfrm>
          <a:prstGeom prst="triangle">
            <a:avLst/>
          </a:prstGeom>
          <a:noFill/>
          <a:ln w="952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00600" y="5029201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0" y="540604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1" y="5004138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29429" y="2590801"/>
            <a:ext cx="7168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99889" y="2590801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3810000" y="2050198"/>
            <a:ext cx="304800" cy="235803"/>
          </a:xfrm>
          <a:prstGeom prst="line">
            <a:avLst/>
          </a:prstGeom>
          <a:ln w="120650" cmpd="dbl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>
            <a:off x="2895601" y="2057400"/>
            <a:ext cx="304800" cy="152400"/>
          </a:xfrm>
          <a:prstGeom prst="line">
            <a:avLst/>
          </a:prstGeom>
          <a:ln w="120650" cmpd="dbl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343400" y="3048000"/>
            <a:ext cx="64008" cy="64008"/>
          </a:xfrm>
          <a:prstGeom prst="ellipse">
            <a:avLst/>
          </a:prstGeom>
          <a:solidFill>
            <a:srgbClr val="FF0000"/>
          </a:solidFill>
          <a:ln w="857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602992" y="3060192"/>
            <a:ext cx="64008" cy="64008"/>
          </a:xfrm>
          <a:prstGeom prst="ellipse">
            <a:avLst/>
          </a:prstGeom>
          <a:solidFill>
            <a:srgbClr val="FF0000"/>
          </a:solidFill>
          <a:ln w="857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 flipV="1">
            <a:off x="2157714" y="3810001"/>
            <a:ext cx="280686" cy="161575"/>
          </a:xfrm>
          <a:prstGeom prst="line">
            <a:avLst/>
          </a:prstGeom>
          <a:ln w="120650" cmpd="dbl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 flipV="1">
            <a:off x="4572001" y="3962399"/>
            <a:ext cx="304800" cy="152400"/>
          </a:xfrm>
          <a:prstGeom prst="line">
            <a:avLst/>
          </a:prstGeom>
          <a:ln w="133350" cmpd="dbl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10" idx="4"/>
          </p:cNvCxnSpPr>
          <p:nvPr/>
        </p:nvCxnSpPr>
        <p:spPr>
          <a:xfrm flipV="1">
            <a:off x="2590800" y="3112008"/>
            <a:ext cx="1784604" cy="10604"/>
          </a:xfrm>
          <a:prstGeom prst="line">
            <a:avLst/>
          </a:prstGeom>
          <a:ln w="952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895601" y="76201"/>
            <a:ext cx="7295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a) Biết MN = 14cm.Tính độ dài BC?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33811" y="2677180"/>
            <a:ext cx="1002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14cm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29522" y="4495800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Objec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4735602"/>
              </p:ext>
            </p:extLst>
          </p:nvPr>
        </p:nvGraphicFramePr>
        <p:xfrm>
          <a:off x="5295292" y="911226"/>
          <a:ext cx="1211263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00" name="Equation" r:id="rId3" imgW="469800" imgH="177480" progId="Equation.DSMT4">
                  <p:embed/>
                </p:oleObj>
              </mc:Choice>
              <mc:Fallback>
                <p:oleObj name="Equation" r:id="rId3" imgW="469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5292" y="911226"/>
                        <a:ext cx="1211263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124"/>
          <p:cNvSpPr txBox="1">
            <a:spLocks noChangeArrowheads="1"/>
          </p:cNvSpPr>
          <p:nvPr/>
        </p:nvSpPr>
        <p:spPr bwMode="auto">
          <a:xfrm>
            <a:off x="4540403" y="838201"/>
            <a:ext cx="8618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Xét    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124"/>
          <p:cNvSpPr txBox="1">
            <a:spLocks noChangeArrowheads="1"/>
          </p:cNvSpPr>
          <p:nvPr/>
        </p:nvSpPr>
        <p:spPr bwMode="auto">
          <a:xfrm>
            <a:off x="6497925" y="838201"/>
            <a:ext cx="170107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 có     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124"/>
          <p:cNvSpPr txBox="1">
            <a:spLocks noChangeArrowheads="1"/>
          </p:cNvSpPr>
          <p:nvPr/>
        </p:nvSpPr>
        <p:spPr bwMode="auto">
          <a:xfrm>
            <a:off x="5127417" y="1472626"/>
            <a:ext cx="5486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M là trung điểm của AB(gt)    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124"/>
          <p:cNvSpPr txBox="1">
            <a:spLocks noChangeArrowheads="1"/>
          </p:cNvSpPr>
          <p:nvPr/>
        </p:nvSpPr>
        <p:spPr bwMode="auto">
          <a:xfrm>
            <a:off x="5127417" y="2234626"/>
            <a:ext cx="5486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là trung điểm của AC(gt)    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7334229"/>
              </p:ext>
            </p:extLst>
          </p:nvPr>
        </p:nvGraphicFramePr>
        <p:xfrm>
          <a:off x="5051218" y="2957487"/>
          <a:ext cx="823193" cy="595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01" name="Equation" r:id="rId5" imgW="190440" imgH="152280" progId="Equation.DSMT4">
                  <p:embed/>
                </p:oleObj>
              </mc:Choice>
              <mc:Fallback>
                <p:oleObj name="Equation" r:id="rId5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1218" y="2957487"/>
                        <a:ext cx="823193" cy="59587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5810242"/>
              </p:ext>
            </p:extLst>
          </p:nvPr>
        </p:nvGraphicFramePr>
        <p:xfrm>
          <a:off x="9280625" y="1447800"/>
          <a:ext cx="1256992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02" name="Equation" r:id="rId7" imgW="177480" imgH="253800" progId="Equation.DSMT4">
                  <p:embed/>
                </p:oleObj>
              </mc:Choice>
              <mc:Fallback>
                <p:oleObj name="Equation" r:id="rId7" imgW="1774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0625" y="1447800"/>
                        <a:ext cx="1256992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 Box 124"/>
          <p:cNvSpPr txBox="1">
            <a:spLocks noChangeArrowheads="1"/>
          </p:cNvSpPr>
          <p:nvPr/>
        </p:nvSpPr>
        <p:spPr bwMode="auto">
          <a:xfrm>
            <a:off x="5584617" y="2943762"/>
            <a:ext cx="54864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MN là đường trung bình 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ủa 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2" name="Objec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6848834"/>
              </p:ext>
            </p:extLst>
          </p:nvPr>
        </p:nvGraphicFramePr>
        <p:xfrm>
          <a:off x="6281109" y="3733801"/>
          <a:ext cx="1211263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03" name="Equation" r:id="rId9" imgW="469800" imgH="177480" progId="Equation.DSMT4">
                  <p:embed/>
                </p:oleObj>
              </mc:Choice>
              <mc:Fallback>
                <p:oleObj name="Equation" r:id="rId9" imgW="469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1109" y="3733801"/>
                        <a:ext cx="1211263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945094"/>
              </p:ext>
            </p:extLst>
          </p:nvPr>
        </p:nvGraphicFramePr>
        <p:xfrm>
          <a:off x="5373779" y="4433326"/>
          <a:ext cx="823193" cy="595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04" name="Equation" r:id="rId11" imgW="190440" imgH="152280" progId="Equation.DSMT4">
                  <p:embed/>
                </p:oleObj>
              </mc:Choice>
              <mc:Fallback>
                <p:oleObj name="Equation" r:id="rId11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3779" y="4433326"/>
                        <a:ext cx="823193" cy="59587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 Box 124"/>
          <p:cNvSpPr txBox="1">
            <a:spLocks noChangeArrowheads="1"/>
          </p:cNvSpPr>
          <p:nvPr/>
        </p:nvSpPr>
        <p:spPr bwMode="auto">
          <a:xfrm>
            <a:off x="6044571" y="4454526"/>
            <a:ext cx="457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MN // BC và 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5" name="Object 10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7295075"/>
              </p:ext>
            </p:extLst>
          </p:nvPr>
        </p:nvGraphicFramePr>
        <p:xfrm>
          <a:off x="8359415" y="4343400"/>
          <a:ext cx="14732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05" name="Equation" r:id="rId12" imgW="672840" imgH="406080" progId="Equation.DSMT4">
                  <p:embed/>
                </p:oleObj>
              </mc:Choice>
              <mc:Fallback>
                <p:oleObj name="Equation" r:id="rId12" imgW="6728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9415" y="4343400"/>
                        <a:ext cx="14732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 Box 124"/>
          <p:cNvSpPr txBox="1">
            <a:spLocks noChangeArrowheads="1"/>
          </p:cNvSpPr>
          <p:nvPr/>
        </p:nvSpPr>
        <p:spPr bwMode="auto">
          <a:xfrm>
            <a:off x="5997215" y="5088951"/>
            <a:ext cx="457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(t/c đường trung bình)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7976716"/>
              </p:ext>
            </p:extLst>
          </p:nvPr>
        </p:nvGraphicFramePr>
        <p:xfrm>
          <a:off x="4470401" y="5947226"/>
          <a:ext cx="823193" cy="595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06" name="Equation" r:id="rId14" imgW="190440" imgH="152280" progId="Equation.DSMT4">
                  <p:embed/>
                </p:oleObj>
              </mc:Choice>
              <mc:Fallback>
                <p:oleObj name="Equation" r:id="rId14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0401" y="5947226"/>
                        <a:ext cx="823193" cy="59587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 Box 124"/>
          <p:cNvSpPr txBox="1">
            <a:spLocks noChangeArrowheads="1"/>
          </p:cNvSpPr>
          <p:nvPr/>
        </p:nvSpPr>
        <p:spPr bwMode="auto">
          <a:xfrm>
            <a:off x="5141194" y="5968426"/>
            <a:ext cx="221261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BC = 2.MN 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 Box 124"/>
          <p:cNvSpPr txBox="1">
            <a:spLocks noChangeArrowheads="1"/>
          </p:cNvSpPr>
          <p:nvPr/>
        </p:nvSpPr>
        <p:spPr bwMode="auto">
          <a:xfrm>
            <a:off x="7236186" y="5968426"/>
            <a:ext cx="320321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= 2. 14 = 28 (cm) 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86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5" grpId="0"/>
      <p:bldP spid="26" grpId="0"/>
      <p:bldP spid="27" grpId="0"/>
      <p:bldP spid="28" grpId="0"/>
      <p:bldP spid="31" grpId="0"/>
      <p:bldP spid="34" grpId="0"/>
      <p:bldP spid="36" grpId="0"/>
      <p:bldP spid="39" grpId="0"/>
      <p:bldP spid="4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 flipV="1">
            <a:off x="1676400" y="1981200"/>
            <a:ext cx="1295400" cy="365760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971800" y="1981200"/>
            <a:ext cx="3810000" cy="365760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684772" y="1287960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89775" y="5410201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1676400" y="5629870"/>
            <a:ext cx="5105400" cy="893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536774" y="5562601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21538" y="3116760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4" name="Oval 33"/>
          <p:cNvSpPr/>
          <p:nvPr/>
        </p:nvSpPr>
        <p:spPr>
          <a:xfrm>
            <a:off x="2362200" y="3657600"/>
            <a:ext cx="54864" cy="54864"/>
          </a:xfrm>
          <a:prstGeom prst="ellipse">
            <a:avLst/>
          </a:prstGeom>
          <a:solidFill>
            <a:srgbClr val="FF0000"/>
          </a:solidFill>
          <a:ln w="107950">
            <a:solidFill>
              <a:srgbClr val="FF0000">
                <a:alpha val="8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87041" y="3040560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36" name="Oval 35"/>
          <p:cNvSpPr/>
          <p:nvPr/>
        </p:nvSpPr>
        <p:spPr>
          <a:xfrm>
            <a:off x="4724400" y="3678936"/>
            <a:ext cx="54864" cy="54864"/>
          </a:xfrm>
          <a:prstGeom prst="ellipse">
            <a:avLst/>
          </a:prstGeom>
          <a:solidFill>
            <a:srgbClr val="FF0000"/>
          </a:solidFill>
          <a:ln w="107950">
            <a:solidFill>
              <a:srgbClr val="FF0000">
                <a:alpha val="8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59914" y="5653719"/>
            <a:ext cx="7168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38" name="Oval 37"/>
          <p:cNvSpPr/>
          <p:nvPr/>
        </p:nvSpPr>
        <p:spPr>
          <a:xfrm>
            <a:off x="4114800" y="5606022"/>
            <a:ext cx="54864" cy="54864"/>
          </a:xfrm>
          <a:prstGeom prst="ellipse">
            <a:avLst/>
          </a:prstGeom>
          <a:ln w="107950">
            <a:solidFill>
              <a:srgbClr val="FF0000">
                <a:alpha val="8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Straight Connector 38"/>
          <p:cNvCxnSpPr>
            <a:stCxn id="34" idx="5"/>
            <a:endCxn id="38" idx="4"/>
          </p:cNvCxnSpPr>
          <p:nvPr/>
        </p:nvCxnSpPr>
        <p:spPr>
          <a:xfrm>
            <a:off x="2409030" y="3704430"/>
            <a:ext cx="1733203" cy="1956457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8" idx="7"/>
            <a:endCxn id="36" idx="4"/>
          </p:cNvCxnSpPr>
          <p:nvPr/>
        </p:nvCxnSpPr>
        <p:spPr>
          <a:xfrm flipV="1">
            <a:off x="4161630" y="3733801"/>
            <a:ext cx="590203" cy="1880257"/>
          </a:xfrm>
          <a:prstGeom prst="line">
            <a:avLst/>
          </a:prstGeom>
          <a:ln w="76200" cmpd="sng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971800" y="1977312"/>
            <a:ext cx="3809824" cy="3652559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1676400" y="1977312"/>
            <a:ext cx="1295400" cy="3628710"/>
          </a:xfrm>
          <a:prstGeom prst="line">
            <a:avLst/>
          </a:prstGeom>
          <a:ln w="76200" cmpd="sng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2590800" y="5410200"/>
            <a:ext cx="228600" cy="381000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5562600" y="5410201"/>
            <a:ext cx="152400" cy="381001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 flipV="1">
            <a:off x="2971801" y="1981201"/>
            <a:ext cx="8885" cy="3704429"/>
          </a:xfrm>
          <a:prstGeom prst="line">
            <a:avLst/>
          </a:prstGeom>
          <a:ln w="76200" cmpd="sng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2971800" y="5305426"/>
            <a:ext cx="407988" cy="333375"/>
          </a:xfrm>
          <a:prstGeom prst="rect">
            <a:avLst/>
          </a:prstGeom>
          <a:solidFill>
            <a:srgbClr val="FFFF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743201" y="5562601"/>
            <a:ext cx="6238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cxnSp>
        <p:nvCxnSpPr>
          <p:cNvPr id="48" name="Straight Connector 47"/>
          <p:cNvCxnSpPr>
            <a:endCxn id="36" idx="7"/>
          </p:cNvCxnSpPr>
          <p:nvPr/>
        </p:nvCxnSpPr>
        <p:spPr>
          <a:xfrm flipV="1">
            <a:off x="2971625" y="3686972"/>
            <a:ext cx="1799605" cy="1966747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4343400" y="130314"/>
            <a:ext cx="541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 </a:t>
            </a:r>
            <a:r>
              <a:rPr lang="en-US" sz="4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minh HE = </a:t>
            </a:r>
            <a:r>
              <a:rPr lang="en-US" sz="4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MD</a:t>
            </a:r>
            <a:endParaRPr lang="en-US" sz="4400" b="1" u="sng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 rot="5400000" flipH="1" flipV="1">
            <a:off x="5315171" y="4302646"/>
            <a:ext cx="228600" cy="228600"/>
          </a:xfrm>
          <a:prstGeom prst="line">
            <a:avLst/>
          </a:prstGeom>
          <a:ln w="136525" cmpd="tri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 flipH="1" flipV="1">
            <a:off x="3810000" y="2819400"/>
            <a:ext cx="228600" cy="228600"/>
          </a:xfrm>
          <a:prstGeom prst="line">
            <a:avLst/>
          </a:prstGeom>
          <a:ln w="136525" cmpd="tri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4" name="Objec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7079415"/>
              </p:ext>
            </p:extLst>
          </p:nvPr>
        </p:nvGraphicFramePr>
        <p:xfrm>
          <a:off x="5638800" y="835150"/>
          <a:ext cx="1413230" cy="536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84" name="Equation" r:id="rId3" imgW="469800" imgH="177480" progId="Equation.DSMT4">
                  <p:embed/>
                </p:oleObj>
              </mc:Choice>
              <mc:Fallback>
                <p:oleObj name="Equation" r:id="rId3" imgW="469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835150"/>
                        <a:ext cx="1413230" cy="5364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 Box 124"/>
          <p:cNvSpPr txBox="1">
            <a:spLocks noChangeArrowheads="1"/>
          </p:cNvSpPr>
          <p:nvPr/>
        </p:nvSpPr>
        <p:spPr bwMode="auto">
          <a:xfrm>
            <a:off x="4672972" y="685800"/>
            <a:ext cx="111822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Xét 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2917016"/>
              </p:ext>
            </p:extLst>
          </p:nvPr>
        </p:nvGraphicFramePr>
        <p:xfrm>
          <a:off x="5791201" y="4035980"/>
          <a:ext cx="951045" cy="688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85" name="Equation" r:id="rId5" imgW="190440" imgH="152280" progId="Equation.DSMT4">
                  <p:embed/>
                </p:oleObj>
              </mc:Choice>
              <mc:Fallback>
                <p:oleObj name="Equation" r:id="rId5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1" y="4035980"/>
                        <a:ext cx="951045" cy="68842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7" name="Straight Connector 56"/>
          <p:cNvCxnSpPr/>
          <p:nvPr/>
        </p:nvCxnSpPr>
        <p:spPr>
          <a:xfrm>
            <a:off x="1888226" y="4419601"/>
            <a:ext cx="397775" cy="192365"/>
          </a:xfrm>
          <a:prstGeom prst="line">
            <a:avLst/>
          </a:prstGeom>
          <a:ln w="1397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2438401" y="2819401"/>
            <a:ext cx="397775" cy="192365"/>
          </a:xfrm>
          <a:prstGeom prst="line">
            <a:avLst/>
          </a:prstGeom>
          <a:ln w="1397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 Box 124"/>
          <p:cNvSpPr txBox="1">
            <a:spLocks noChangeArrowheads="1"/>
          </p:cNvSpPr>
          <p:nvPr/>
        </p:nvSpPr>
        <p:spPr bwMode="auto">
          <a:xfrm>
            <a:off x="7035172" y="685800"/>
            <a:ext cx="188022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a có: 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495800" y="1981201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 là </a:t>
            </a:r>
            <a:r>
              <a:rPr lang="en-US" sz="36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 điểm </a:t>
            </a:r>
            <a:r>
              <a:rPr lang="en-US" sz="36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 AB (cmt)</a:t>
            </a:r>
          </a:p>
        </p:txBody>
      </p:sp>
      <p:sp>
        <p:nvSpPr>
          <p:cNvPr id="63" name="Rectangle 62"/>
          <p:cNvSpPr/>
          <p:nvPr/>
        </p:nvSpPr>
        <p:spPr>
          <a:xfrm>
            <a:off x="4495800" y="1295401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36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</a:t>
            </a:r>
            <a:r>
              <a:rPr lang="en-US" sz="36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 điểm </a:t>
            </a:r>
            <a:r>
              <a:rPr lang="en-US" sz="36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 BC (gt)</a:t>
            </a:r>
          </a:p>
        </p:txBody>
      </p:sp>
      <p:graphicFrame>
        <p:nvGraphicFramePr>
          <p:cNvPr id="6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725288"/>
              </p:ext>
            </p:extLst>
          </p:nvPr>
        </p:nvGraphicFramePr>
        <p:xfrm>
          <a:off x="9639608" y="1287960"/>
          <a:ext cx="1180792" cy="1531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86" name="Equation" r:id="rId7" imgW="177480" imgH="253800" progId="Equation.DSMT4">
                  <p:embed/>
                </p:oleObj>
              </mc:Choice>
              <mc:Fallback>
                <p:oleObj name="Equation" r:id="rId7" imgW="1774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39608" y="1287960"/>
                        <a:ext cx="1180792" cy="15314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8574084"/>
              </p:ext>
            </p:extLst>
          </p:nvPr>
        </p:nvGraphicFramePr>
        <p:xfrm>
          <a:off x="4876801" y="2740580"/>
          <a:ext cx="951045" cy="688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87" name="Equation" r:id="rId9" imgW="190440" imgH="152280" progId="Equation.DSMT4">
                  <p:embed/>
                </p:oleObj>
              </mc:Choice>
              <mc:Fallback>
                <p:oleObj name="Equation" r:id="rId9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1" y="2740580"/>
                        <a:ext cx="951045" cy="68842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Rectangle 65"/>
          <p:cNvSpPr/>
          <p:nvPr/>
        </p:nvSpPr>
        <p:spPr>
          <a:xfrm>
            <a:off x="5562600" y="2762072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MD là đường trung bình </a:t>
            </a:r>
          </a:p>
          <a:p>
            <a:r>
              <a:rPr lang="en-US" sz="36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 </a:t>
            </a:r>
          </a:p>
        </p:txBody>
      </p:sp>
      <p:graphicFrame>
        <p:nvGraphicFramePr>
          <p:cNvPr id="67" name="Objec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7762672"/>
              </p:ext>
            </p:extLst>
          </p:nvPr>
        </p:nvGraphicFramePr>
        <p:xfrm>
          <a:off x="6359170" y="3368621"/>
          <a:ext cx="1413230" cy="536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88" name="Equation" r:id="rId10" imgW="469800" imgH="177480" progId="Equation.DSMT4">
                  <p:embed/>
                </p:oleObj>
              </mc:Choice>
              <mc:Fallback>
                <p:oleObj name="Equation" r:id="rId10" imgW="469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9170" y="3368621"/>
                        <a:ext cx="1413230" cy="5364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5195730"/>
              </p:ext>
            </p:extLst>
          </p:nvPr>
        </p:nvGraphicFramePr>
        <p:xfrm>
          <a:off x="6553201" y="3789364"/>
          <a:ext cx="2243137" cy="1163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89" name="Equation" r:id="rId11" imgW="685800" imgH="393480" progId="Equation.DSMT4">
                  <p:embed/>
                </p:oleObj>
              </mc:Choice>
              <mc:Fallback>
                <p:oleObj name="Equation" r:id="rId11" imgW="685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1" y="3789364"/>
                        <a:ext cx="2243137" cy="11636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Text Box 124"/>
          <p:cNvSpPr txBox="1">
            <a:spLocks noChangeArrowheads="1"/>
          </p:cNvSpPr>
          <p:nvPr/>
        </p:nvSpPr>
        <p:spPr bwMode="auto">
          <a:xfrm>
            <a:off x="8686800" y="4124981"/>
            <a:ext cx="196770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(t/c đtb)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 Box 124"/>
          <p:cNvSpPr txBox="1">
            <a:spLocks noChangeArrowheads="1"/>
          </p:cNvSpPr>
          <p:nvPr/>
        </p:nvSpPr>
        <p:spPr bwMode="auto">
          <a:xfrm>
            <a:off x="6324601" y="4722951"/>
            <a:ext cx="104202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mà 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3735300"/>
              </p:ext>
            </p:extLst>
          </p:nvPr>
        </p:nvGraphicFramePr>
        <p:xfrm>
          <a:off x="7143751" y="4572001"/>
          <a:ext cx="3281363" cy="1163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90" name="Equation" r:id="rId13" imgW="1002960" imgH="393480" progId="Equation.DSMT4">
                  <p:embed/>
                </p:oleObj>
              </mc:Choice>
              <mc:Fallback>
                <p:oleObj name="Equation" r:id="rId13" imgW="10029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1" y="4572001"/>
                        <a:ext cx="3281363" cy="11636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5488957"/>
              </p:ext>
            </p:extLst>
          </p:nvPr>
        </p:nvGraphicFramePr>
        <p:xfrm>
          <a:off x="9677400" y="4038600"/>
          <a:ext cx="1180792" cy="1546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91" name="Equation" r:id="rId15" imgW="177480" imgH="253800" progId="Equation.DSMT4">
                  <p:embed/>
                </p:oleObj>
              </mc:Choice>
              <mc:Fallback>
                <p:oleObj name="Equation" r:id="rId15" imgW="1774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77400" y="4038600"/>
                        <a:ext cx="1180792" cy="15460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9832065"/>
              </p:ext>
            </p:extLst>
          </p:nvPr>
        </p:nvGraphicFramePr>
        <p:xfrm>
          <a:off x="6934201" y="5867401"/>
          <a:ext cx="951045" cy="688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92" name="Equation" r:id="rId16" imgW="190440" imgH="152280" progId="Equation.DSMT4">
                  <p:embed/>
                </p:oleObj>
              </mc:Choice>
              <mc:Fallback>
                <p:oleObj name="Equation" r:id="rId16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1" y="5867401"/>
                        <a:ext cx="951045" cy="68842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Rectangle 73"/>
          <p:cNvSpPr/>
          <p:nvPr/>
        </p:nvSpPr>
        <p:spPr>
          <a:xfrm>
            <a:off x="7681027" y="5791200"/>
            <a:ext cx="2362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 </a:t>
            </a:r>
            <a:r>
              <a:rPr lang="en-US" sz="4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4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MD</a:t>
            </a:r>
            <a:endParaRPr lang="en-US" sz="44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3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9" grpId="0"/>
      <p:bldP spid="60" grpId="0"/>
      <p:bldP spid="63" grpId="0"/>
      <p:bldP spid="66" grpId="0"/>
      <p:bldP spid="69" grpId="0"/>
      <p:bldP spid="70" grpId="0"/>
      <p:bldP spid="7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76201"/>
            <a:ext cx="11811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457200" algn="l"/>
                <a:tab pos="3200400" algn="l"/>
              </a:tabLst>
            </a:pPr>
            <a:r>
              <a:rPr lang="vi-VN" sz="5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</a:t>
            </a:r>
            <a:r>
              <a:rPr lang="en-US" sz="5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vi-VN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5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457200" algn="l"/>
                <a:tab pos="3200400" algn="l"/>
              </a:tabLst>
            </a:pPr>
            <a:r>
              <a:rPr lang="pt-BR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pt-BR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∆ABC vuông tại A </a:t>
            </a:r>
            <a:endParaRPr lang="pt-BR" sz="5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457200" algn="l"/>
                <a:tab pos="3200400" algn="l"/>
              </a:tabLst>
            </a:pPr>
            <a:r>
              <a:rPr lang="pt-BR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t-BR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 &lt; </a:t>
            </a:r>
            <a:r>
              <a:rPr lang="pt-BR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AC), kẻ đường trung tuyến AE. </a:t>
            </a:r>
            <a:r>
              <a:rPr lang="pt-BR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 E vẽ EF vuông góc với AC tại F, ED vuông góc với AB tại D</a:t>
            </a:r>
            <a:r>
              <a:rPr lang="pt-BR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34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110900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</a:rPr>
              <a:t>a)</a:t>
            </a:r>
            <a:r>
              <a:rPr lang="en-US" sz="6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Chứng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minh </a:t>
            </a:r>
            <a:r>
              <a:rPr lang="en-US" sz="6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tứ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</a:rPr>
              <a:t>ADEF </a:t>
            </a:r>
            <a:r>
              <a:rPr lang="en-US" sz="6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nhật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66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77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5400000">
            <a:off x="1409700" y="495300"/>
            <a:ext cx="1524000" cy="11430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16200000" flipH="1">
            <a:off x="2743200" y="304800"/>
            <a:ext cx="1447800" cy="14478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600200" y="1828800"/>
            <a:ext cx="1295400" cy="6858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895600" y="1752600"/>
            <a:ext cx="1295400" cy="7620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495800" y="4419600"/>
            <a:ext cx="4800600" cy="1600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15" idx="1"/>
          </p:cNvCxnSpPr>
          <p:nvPr/>
        </p:nvCxnSpPr>
        <p:spPr>
          <a:xfrm flipV="1">
            <a:off x="4495800" y="3390900"/>
            <a:ext cx="2819400" cy="114300"/>
          </a:xfrm>
          <a:prstGeom prst="straightConnector1">
            <a:avLst/>
          </a:prstGeom>
          <a:ln w="57150">
            <a:solidFill>
              <a:srgbClr val="FF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572000" y="4419600"/>
            <a:ext cx="3505200" cy="1066800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15" idx="0"/>
          </p:cNvCxnSpPr>
          <p:nvPr/>
        </p:nvCxnSpPr>
        <p:spPr>
          <a:xfrm>
            <a:off x="3657600" y="1229618"/>
            <a:ext cx="5295900" cy="1132582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 rot="663665">
            <a:off x="4433189" y="1328874"/>
            <a:ext cx="2668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BA GÓC VUÔNG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 rot="-189898">
            <a:off x="4346472" y="3048764"/>
            <a:ext cx="29037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MỘT GÓC VUÔNG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 rot="-1158863">
            <a:off x="4476751" y="5292725"/>
            <a:ext cx="4424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ĐƯỜNG CHÉO BẰNG NHAU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315200" y="2362200"/>
            <a:ext cx="3276600" cy="2057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rapezoid 15"/>
          <p:cNvSpPr/>
          <p:nvPr/>
        </p:nvSpPr>
        <p:spPr>
          <a:xfrm>
            <a:off x="1600200" y="2590800"/>
            <a:ext cx="3048000" cy="1987550"/>
          </a:xfrm>
          <a:prstGeom prst="trapezoid">
            <a:avLst/>
          </a:prstGeom>
          <a:noFill/>
          <a:ln w="571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Parallelogram 16"/>
          <p:cNvSpPr/>
          <p:nvPr/>
        </p:nvSpPr>
        <p:spPr>
          <a:xfrm>
            <a:off x="1752600" y="4922838"/>
            <a:ext cx="2971800" cy="1706562"/>
          </a:xfrm>
          <a:prstGeom prst="parallelogram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 rot="-1084418">
            <a:off x="4498872" y="4664045"/>
            <a:ext cx="29037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MỘT GÓC VUÔNG</a:t>
            </a: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5426076" y="218182"/>
            <a:ext cx="5165725" cy="107721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 lại dấu hiệu nhận biết </a:t>
            </a:r>
            <a:endParaRPr lang="en-US" b="1" u="sng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nhật:</a:t>
            </a:r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68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 animBg="1"/>
      <p:bldP spid="17" grpId="0" animBg="1"/>
      <p:bldP spid="1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62102" y="4611708"/>
            <a:ext cx="381000" cy="3810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ight Triangle 6"/>
          <p:cNvSpPr/>
          <p:nvPr/>
        </p:nvSpPr>
        <p:spPr>
          <a:xfrm>
            <a:off x="1962102" y="2431197"/>
            <a:ext cx="4419600" cy="2590800"/>
          </a:xfrm>
          <a:prstGeom prst="rtTriangl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81102" y="4884004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76902" y="4884004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09827" y="1752601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>
            <a:endCxn id="18" idx="4"/>
          </p:cNvCxnSpPr>
          <p:nvPr/>
        </p:nvCxnSpPr>
        <p:spPr>
          <a:xfrm flipV="1">
            <a:off x="1962102" y="3715548"/>
            <a:ext cx="2181266" cy="131365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943303" y="2971801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2914602" y="3002697"/>
            <a:ext cx="304800" cy="228600"/>
          </a:xfrm>
          <a:prstGeom prst="line">
            <a:avLst/>
          </a:prstGeom>
          <a:ln w="857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5048202" y="4221897"/>
            <a:ext cx="304800" cy="228600"/>
          </a:xfrm>
          <a:prstGeom prst="line">
            <a:avLst/>
          </a:prstGeom>
          <a:ln w="857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 rot="60000" flipV="1">
            <a:off x="4096514" y="3715541"/>
            <a:ext cx="92075" cy="93662"/>
          </a:xfrm>
          <a:prstGeom prst="ellipse">
            <a:avLst/>
          </a:prstGeom>
          <a:solidFill>
            <a:srgbClr val="FF0000"/>
          </a:solidFill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/>
          <p:cNvCxnSpPr>
            <a:stCxn id="7" idx="1"/>
            <a:endCxn id="18" idx="3"/>
          </p:cNvCxnSpPr>
          <p:nvPr/>
        </p:nvCxnSpPr>
        <p:spPr>
          <a:xfrm>
            <a:off x="1962102" y="3726598"/>
            <a:ext cx="2148478" cy="209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962102" y="3726598"/>
            <a:ext cx="381000" cy="36512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714702" y="4625122"/>
            <a:ext cx="381000" cy="3810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4095702" y="3710723"/>
            <a:ext cx="14878" cy="127952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886200" y="4953001"/>
            <a:ext cx="56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371600" y="3207604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429000" y="153650"/>
            <a:ext cx="7391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a)Chứng minh tứ giác </a:t>
            </a:r>
            <a:r>
              <a:rPr lang="en-US" sz="4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ADEF </a:t>
            </a:r>
          </a:p>
          <a:p>
            <a:r>
              <a:rPr lang="en-US" sz="4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 </a:t>
            </a:r>
            <a:r>
              <a:rPr lang="en-US" sz="4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</a:t>
            </a:r>
            <a:r>
              <a:rPr lang="en-US" sz="4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 nhật.</a:t>
            </a:r>
            <a:endParaRPr lang="en-US" sz="48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572000" y="1668960"/>
            <a:ext cx="6172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 tứ giác ADEF ta có:</a:t>
            </a:r>
            <a:endParaRPr lang="en-US" sz="48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0" name="Object 10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9853233"/>
              </p:ext>
            </p:extLst>
          </p:nvPr>
        </p:nvGraphicFramePr>
        <p:xfrm>
          <a:off x="6591608" y="2438401"/>
          <a:ext cx="2643022" cy="838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36" name="Equation" r:id="rId3" imgW="799920" imgH="253800" progId="Equation.DSMT4">
                  <p:embed/>
                </p:oleObj>
              </mc:Choice>
              <mc:Fallback>
                <p:oleObj name="Equation" r:id="rId3" imgW="7999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1608" y="2438401"/>
                        <a:ext cx="2643022" cy="8382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10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029129"/>
              </p:ext>
            </p:extLst>
          </p:nvPr>
        </p:nvGraphicFramePr>
        <p:xfrm>
          <a:off x="6568790" y="3294003"/>
          <a:ext cx="3295792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37" name="Equation" r:id="rId5" imgW="1002960" imgH="253800" progId="Equation.DSMT4">
                  <p:embed/>
                </p:oleObj>
              </mc:Choice>
              <mc:Fallback>
                <p:oleObj name="Equation" r:id="rId5" imgW="10029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8790" y="3294003"/>
                        <a:ext cx="3295792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10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2239266"/>
              </p:ext>
            </p:extLst>
          </p:nvPr>
        </p:nvGraphicFramePr>
        <p:xfrm>
          <a:off x="6591608" y="4279037"/>
          <a:ext cx="3272974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38" name="Equation" r:id="rId7" imgW="990360" imgH="253800" progId="Equation.DSMT4">
                  <p:embed/>
                </p:oleObj>
              </mc:Choice>
              <mc:Fallback>
                <p:oleObj name="Equation" r:id="rId7" imgW="9903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1608" y="4279037"/>
                        <a:ext cx="3272974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6290781"/>
              </p:ext>
            </p:extLst>
          </p:nvPr>
        </p:nvGraphicFramePr>
        <p:xfrm>
          <a:off x="9336985" y="2286000"/>
          <a:ext cx="1180792" cy="3142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39" name="Equation" r:id="rId9" imgW="177480" imgH="253800" progId="Equation.DSMT4">
                  <p:embed/>
                </p:oleObj>
              </mc:Choice>
              <mc:Fallback>
                <p:oleObj name="Equation" r:id="rId9" imgW="1774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6985" y="2286000"/>
                        <a:ext cx="1180792" cy="31422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1643981"/>
              </p:ext>
            </p:extLst>
          </p:nvPr>
        </p:nvGraphicFramePr>
        <p:xfrm>
          <a:off x="2707585" y="5486401"/>
          <a:ext cx="1143000" cy="827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40" name="Equation" r:id="rId11" imgW="190440" imgH="152280" progId="Equation.DSMT4">
                  <p:embed/>
                </p:oleObj>
              </mc:Choice>
              <mc:Fallback>
                <p:oleObj name="Equation" r:id="rId11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7585" y="5486401"/>
                        <a:ext cx="1143000" cy="82736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3755287" y="5551769"/>
            <a:ext cx="7334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Tứ giác ADEF</a:t>
            </a: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là hình chữ nhật.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07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 animBg="1"/>
      <p:bldP spid="21" grpId="0" animBg="1"/>
      <p:bldP spid="22" grpId="0" animBg="1"/>
      <p:bldP spid="35" grpId="0"/>
      <p:bldP spid="36" grpId="0"/>
      <p:bldP spid="39" grpId="0"/>
      <p:bldP spid="4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1224678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>
                <a:latin typeface="Times New Roman" panose="02020603050405020304" pitchFamily="18" charset="0"/>
                <a:ea typeface="Calibri" panose="020F0502020204030204" pitchFamily="34" charset="0"/>
              </a:rPr>
              <a:t>b)Kẻ đường cao AH của tam giác ABC. Chứng </a:t>
            </a:r>
            <a:r>
              <a:rPr lang="en-US" sz="5400" b="1">
                <a:latin typeface="Times New Roman" panose="02020603050405020304" pitchFamily="18" charset="0"/>
                <a:ea typeface="Calibri" panose="020F0502020204030204" pitchFamily="34" charset="0"/>
              </a:rPr>
              <a:t>minh tứ giác </a:t>
            </a:r>
            <a:r>
              <a:rPr lang="en-US" sz="5400" b="1">
                <a:latin typeface="Times New Roman" panose="02020603050405020304" pitchFamily="18" charset="0"/>
                <a:ea typeface="Calibri" panose="020F0502020204030204" pitchFamily="34" charset="0"/>
              </a:rPr>
              <a:t>BDFE là </a:t>
            </a:r>
            <a:r>
              <a:rPr lang="en-US" sz="5400" b="1">
                <a:latin typeface="Times New Roman" panose="02020603050405020304" pitchFamily="18" charset="0"/>
                <a:ea typeface="Calibri" panose="020F0502020204030204" pitchFamily="34" charset="0"/>
              </a:rPr>
              <a:t>hình </a:t>
            </a:r>
            <a:r>
              <a:rPr lang="en-US" sz="5400" b="1">
                <a:latin typeface="Times New Roman" panose="02020603050405020304" pitchFamily="18" charset="0"/>
                <a:ea typeface="Calibri" panose="020F0502020204030204" pitchFamily="34" charset="0"/>
              </a:rPr>
              <a:t>bình hành.</a:t>
            </a:r>
            <a:endParaRPr lang="en-US" sz="6000" b="1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85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3733800" y="4724401"/>
            <a:ext cx="345734" cy="312003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940266" y="4717198"/>
            <a:ext cx="345734" cy="312003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ight Triangle 19"/>
          <p:cNvSpPr/>
          <p:nvPr/>
        </p:nvSpPr>
        <p:spPr>
          <a:xfrm>
            <a:off x="1962102" y="2431197"/>
            <a:ext cx="4419600" cy="2590800"/>
          </a:xfrm>
          <a:prstGeom prst="rtTriangl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81102" y="4884004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76902" y="4884004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09827" y="1752601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Connector 23"/>
          <p:cNvCxnSpPr>
            <a:endCxn id="28" idx="4"/>
          </p:cNvCxnSpPr>
          <p:nvPr/>
        </p:nvCxnSpPr>
        <p:spPr>
          <a:xfrm flipV="1">
            <a:off x="1962102" y="3715548"/>
            <a:ext cx="2181266" cy="131365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943303" y="2971801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rot="5400000">
            <a:off x="5048202" y="4221897"/>
            <a:ext cx="304800" cy="228600"/>
          </a:xfrm>
          <a:prstGeom prst="line">
            <a:avLst/>
          </a:prstGeom>
          <a:ln w="857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 rot="60000" flipV="1">
            <a:off x="4096514" y="3715541"/>
            <a:ext cx="92075" cy="93662"/>
          </a:xfrm>
          <a:prstGeom prst="ellipse">
            <a:avLst/>
          </a:prstGeom>
          <a:solidFill>
            <a:srgbClr val="FF0000"/>
          </a:solidFill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Connector 28"/>
          <p:cNvCxnSpPr>
            <a:stCxn id="20" idx="1"/>
            <a:endCxn id="28" idx="3"/>
          </p:cNvCxnSpPr>
          <p:nvPr/>
        </p:nvCxnSpPr>
        <p:spPr>
          <a:xfrm>
            <a:off x="1962102" y="3726598"/>
            <a:ext cx="2148478" cy="209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962102" y="3726598"/>
            <a:ext cx="345734" cy="312003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4095702" y="3710723"/>
            <a:ext cx="14878" cy="127952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886200" y="4953001"/>
            <a:ext cx="56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371600" y="3207604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352800" y="124362"/>
            <a:ext cx="6019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4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)Chứng </a:t>
            </a:r>
            <a:r>
              <a:rPr lang="en-US" sz="4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minh tứ giác </a:t>
            </a:r>
            <a:r>
              <a:rPr lang="en-US" sz="4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BDFE là </a:t>
            </a:r>
            <a:r>
              <a:rPr lang="en-US" sz="4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</a:t>
            </a:r>
            <a:r>
              <a:rPr lang="en-US" sz="4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 hành.</a:t>
            </a:r>
            <a:endParaRPr lang="en-US" sz="44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1929314" y="3124200"/>
            <a:ext cx="1223420" cy="1905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993636" y="2438401"/>
            <a:ext cx="6639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1981200" y="3733800"/>
            <a:ext cx="2114502" cy="12954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 rot="1938959">
            <a:off x="2719463" y="3048748"/>
            <a:ext cx="345734" cy="312003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0738124"/>
              </p:ext>
            </p:extLst>
          </p:nvPr>
        </p:nvGraphicFramePr>
        <p:xfrm>
          <a:off x="6400801" y="1143000"/>
          <a:ext cx="810377" cy="88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57" name="Equation" r:id="rId3" imgW="139680" imgH="203040" progId="Equation.DSMT4">
                  <p:embed/>
                </p:oleObj>
              </mc:Choice>
              <mc:Fallback>
                <p:oleObj name="Equation" r:id="rId3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1" y="1143000"/>
                        <a:ext cx="810377" cy="8838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Rectangle 47"/>
          <p:cNvSpPr/>
          <p:nvPr/>
        </p:nvSpPr>
        <p:spPr>
          <a:xfrm>
            <a:off x="4191000" y="1944147"/>
            <a:ext cx="21857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DB // EF </a:t>
            </a:r>
            <a:endParaRPr lang="en-US" sz="44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934200" y="1959114"/>
            <a:ext cx="21857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DB = EF  </a:t>
            </a:r>
            <a:endParaRPr lang="en-US" sz="44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224378" y="1897560"/>
            <a:ext cx="76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endParaRPr lang="en-US" sz="48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823718"/>
              </p:ext>
            </p:extLst>
          </p:nvPr>
        </p:nvGraphicFramePr>
        <p:xfrm>
          <a:off x="7700002" y="2362200"/>
          <a:ext cx="810377" cy="88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58" name="Equation" r:id="rId5" imgW="139680" imgH="203040" progId="Equation.DSMT4">
                  <p:embed/>
                </p:oleObj>
              </mc:Choice>
              <mc:Fallback>
                <p:oleObj name="Equation" r:id="rId5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0002" y="2362200"/>
                        <a:ext cx="810377" cy="8838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Rectangle 53"/>
          <p:cNvSpPr/>
          <p:nvPr/>
        </p:nvSpPr>
        <p:spPr>
          <a:xfrm>
            <a:off x="5486400" y="3102114"/>
            <a:ext cx="21857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 = EF  </a:t>
            </a:r>
            <a:endParaRPr lang="en-US" sz="44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8177422" y="3102114"/>
            <a:ext cx="21857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 = DB  </a:t>
            </a:r>
            <a:endParaRPr lang="en-US" sz="44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543800" y="3048001"/>
            <a:ext cx="76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endParaRPr lang="en-US" sz="48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 flipV="1">
            <a:off x="3886200" y="4267200"/>
            <a:ext cx="381000" cy="152400"/>
          </a:xfrm>
          <a:prstGeom prst="line">
            <a:avLst/>
          </a:prstGeom>
          <a:ln w="136525" cmpd="tri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5400000">
            <a:off x="2476500" y="2705100"/>
            <a:ext cx="304800" cy="228600"/>
          </a:xfrm>
          <a:prstGeom prst="line">
            <a:avLst/>
          </a:prstGeom>
          <a:ln w="857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1752600" y="4267200"/>
            <a:ext cx="381000" cy="152400"/>
          </a:xfrm>
          <a:prstGeom prst="line">
            <a:avLst/>
          </a:prstGeom>
          <a:ln w="136525" cmpd="tri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1752600" y="3124200"/>
            <a:ext cx="381000" cy="152400"/>
          </a:xfrm>
          <a:prstGeom prst="line">
            <a:avLst/>
          </a:prstGeom>
          <a:ln w="136525" cmpd="tri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8868721"/>
              </p:ext>
            </p:extLst>
          </p:nvPr>
        </p:nvGraphicFramePr>
        <p:xfrm>
          <a:off x="8995402" y="3535738"/>
          <a:ext cx="810377" cy="88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59" name="Equation" r:id="rId6" imgW="139680" imgH="203040" progId="Equation.DSMT4">
                  <p:embed/>
                </p:oleObj>
              </mc:Choice>
              <mc:Fallback>
                <p:oleObj name="Equation" r:id="rId6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402" y="3535738"/>
                        <a:ext cx="810377" cy="8838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64"/>
          <p:cNvSpPr/>
          <p:nvPr/>
        </p:nvSpPr>
        <p:spPr>
          <a:xfrm>
            <a:off x="8001000" y="4286072"/>
            <a:ext cx="27191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 là </a:t>
            </a:r>
            <a:r>
              <a:rPr lang="en-US" sz="36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 </a:t>
            </a:r>
            <a:endParaRPr lang="en-US" sz="36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6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 của AB </a:t>
            </a:r>
          </a:p>
        </p:txBody>
      </p:sp>
    </p:spTree>
    <p:extLst>
      <p:ext uri="{BB962C8B-B14F-4D97-AF65-F5344CB8AC3E}">
        <p14:creationId xmlns:p14="http://schemas.microsoft.com/office/powerpoint/2010/main" val="159263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46" grpId="0" animBg="1"/>
      <p:bldP spid="48" grpId="0"/>
      <p:bldP spid="49" grpId="0"/>
      <p:bldP spid="50" grpId="0"/>
      <p:bldP spid="54" grpId="0"/>
      <p:bldP spid="55" grpId="0"/>
      <p:bldP spid="56" grpId="0"/>
      <p:bldP spid="6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3800" y="4724401"/>
            <a:ext cx="345734" cy="312003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40266" y="4717198"/>
            <a:ext cx="345734" cy="312003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ight Triangle 3"/>
          <p:cNvSpPr/>
          <p:nvPr/>
        </p:nvSpPr>
        <p:spPr>
          <a:xfrm>
            <a:off x="1962102" y="2431197"/>
            <a:ext cx="4419600" cy="2590800"/>
          </a:xfrm>
          <a:prstGeom prst="rtTriangl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1102" y="4884004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76902" y="4884004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9827" y="1752601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>
            <a:endCxn id="11" idx="4"/>
          </p:cNvCxnSpPr>
          <p:nvPr/>
        </p:nvCxnSpPr>
        <p:spPr>
          <a:xfrm flipV="1">
            <a:off x="1962102" y="3715548"/>
            <a:ext cx="2181266" cy="131365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943303" y="2971801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5048202" y="4221897"/>
            <a:ext cx="304800" cy="228600"/>
          </a:xfrm>
          <a:prstGeom prst="line">
            <a:avLst/>
          </a:prstGeom>
          <a:ln w="857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 rot="60000" flipV="1">
            <a:off x="4096514" y="3715541"/>
            <a:ext cx="92075" cy="93662"/>
          </a:xfrm>
          <a:prstGeom prst="ellipse">
            <a:avLst/>
          </a:prstGeom>
          <a:solidFill>
            <a:srgbClr val="FF0000"/>
          </a:solidFill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>
            <a:stCxn id="4" idx="1"/>
            <a:endCxn id="11" idx="3"/>
          </p:cNvCxnSpPr>
          <p:nvPr/>
        </p:nvCxnSpPr>
        <p:spPr>
          <a:xfrm>
            <a:off x="1962102" y="3726598"/>
            <a:ext cx="2148478" cy="209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962102" y="3726598"/>
            <a:ext cx="345734" cy="312003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4095702" y="3710723"/>
            <a:ext cx="14878" cy="127952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86200" y="4953001"/>
            <a:ext cx="56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71600" y="3207604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352800" y="124362"/>
            <a:ext cx="6019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4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)Chứng </a:t>
            </a:r>
            <a:r>
              <a:rPr lang="en-US" sz="4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minh tứ giác </a:t>
            </a:r>
            <a:r>
              <a:rPr lang="en-US" sz="4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BDFE là </a:t>
            </a:r>
            <a:r>
              <a:rPr lang="en-US" sz="4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</a:t>
            </a:r>
            <a:r>
              <a:rPr lang="en-US" sz="4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 hành.</a:t>
            </a:r>
            <a:endParaRPr lang="en-US" sz="44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1929314" y="3124200"/>
            <a:ext cx="1223420" cy="1905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993636" y="2438401"/>
            <a:ext cx="6639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1981200" y="3733800"/>
            <a:ext cx="2114502" cy="12954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 rot="1938959">
            <a:off x="2719463" y="3048748"/>
            <a:ext cx="345734" cy="312003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3886200" y="4267200"/>
            <a:ext cx="381000" cy="152400"/>
          </a:xfrm>
          <a:prstGeom prst="line">
            <a:avLst/>
          </a:prstGeom>
          <a:ln w="136525" cmpd="tri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2476500" y="2705100"/>
            <a:ext cx="304800" cy="228600"/>
          </a:xfrm>
          <a:prstGeom prst="line">
            <a:avLst/>
          </a:prstGeom>
          <a:ln w="857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1752600" y="4267200"/>
            <a:ext cx="381000" cy="152400"/>
          </a:xfrm>
          <a:prstGeom prst="line">
            <a:avLst/>
          </a:prstGeom>
          <a:ln w="136525" cmpd="tri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752600" y="3124200"/>
            <a:ext cx="381000" cy="152400"/>
          </a:xfrm>
          <a:prstGeom prst="line">
            <a:avLst/>
          </a:prstGeom>
          <a:ln w="136525" cmpd="tri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310834" y="1436878"/>
            <a:ext cx="177546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4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có:</a:t>
            </a:r>
            <a:endParaRPr lang="en-US" sz="48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930132" y="1447801"/>
            <a:ext cx="611886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BD // EF (cùng  </a:t>
            </a:r>
            <a:endParaRPr lang="en-US" sz="48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Object 10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0646398"/>
              </p:ext>
            </p:extLst>
          </p:nvPr>
        </p:nvGraphicFramePr>
        <p:xfrm>
          <a:off x="8629578" y="1616076"/>
          <a:ext cx="2014538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55" name="Equation" r:id="rId3" imgW="609480" imgH="203040" progId="Equation.DSMT4">
                  <p:embed/>
                </p:oleObj>
              </mc:Choice>
              <mc:Fallback>
                <p:oleObj name="Equation" r:id="rId3" imgW="609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9578" y="1616076"/>
                        <a:ext cx="2014538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3198065"/>
              </p:ext>
            </p:extLst>
          </p:nvPr>
        </p:nvGraphicFramePr>
        <p:xfrm>
          <a:off x="4992597" y="2209488"/>
          <a:ext cx="1413230" cy="536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56" name="Equation" r:id="rId5" imgW="469800" imgH="177480" progId="Equation.DSMT4">
                  <p:embed/>
                </p:oleObj>
              </mc:Choice>
              <mc:Fallback>
                <p:oleObj name="Equation" r:id="rId5" imgW="469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2597" y="2209488"/>
                        <a:ext cx="1413230" cy="5364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 Box 124"/>
          <p:cNvSpPr txBox="1">
            <a:spLocks noChangeArrowheads="1"/>
          </p:cNvSpPr>
          <p:nvPr/>
        </p:nvSpPr>
        <p:spPr bwMode="auto">
          <a:xfrm>
            <a:off x="4572001" y="2779932"/>
            <a:ext cx="633953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E là trung điểm của BC (gt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5772473"/>
              </p:ext>
            </p:extLst>
          </p:nvPr>
        </p:nvGraphicFramePr>
        <p:xfrm>
          <a:off x="9480388" y="2731363"/>
          <a:ext cx="1180792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57" name="Equation" r:id="rId7" imgW="177480" imgH="253800" progId="Equation.DSMT4">
                  <p:embed/>
                </p:oleObj>
              </mc:Choice>
              <mc:Fallback>
                <p:oleObj name="Equation" r:id="rId7" imgW="1774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80388" y="2731363"/>
                        <a:ext cx="1180792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 Box 124"/>
          <p:cNvSpPr txBox="1">
            <a:spLocks noChangeArrowheads="1"/>
          </p:cNvSpPr>
          <p:nvPr/>
        </p:nvSpPr>
        <p:spPr bwMode="auto">
          <a:xfrm>
            <a:off x="4876800" y="3389532"/>
            <a:ext cx="49653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DE // AC (cùng   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124"/>
          <p:cNvSpPr txBox="1">
            <a:spLocks noChangeArrowheads="1"/>
          </p:cNvSpPr>
          <p:nvPr/>
        </p:nvSpPr>
        <p:spPr bwMode="auto">
          <a:xfrm>
            <a:off x="4191001" y="2133601"/>
            <a:ext cx="111822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Xét 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124"/>
          <p:cNvSpPr txBox="1">
            <a:spLocks noChangeArrowheads="1"/>
          </p:cNvSpPr>
          <p:nvPr/>
        </p:nvSpPr>
        <p:spPr bwMode="auto">
          <a:xfrm>
            <a:off x="6299830" y="2133601"/>
            <a:ext cx="21320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a có: 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6909160"/>
              </p:ext>
            </p:extLst>
          </p:nvPr>
        </p:nvGraphicFramePr>
        <p:xfrm>
          <a:off x="6206064" y="4188380"/>
          <a:ext cx="951045" cy="688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58" name="Equation" r:id="rId9" imgW="190440" imgH="152280" progId="Equation.DSMT4">
                  <p:embed/>
                </p:oleObj>
              </mc:Choice>
              <mc:Fallback>
                <p:oleObj name="Equation" r:id="rId9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6064" y="4188380"/>
                        <a:ext cx="951045" cy="68842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37"/>
          <p:cNvSpPr/>
          <p:nvPr/>
        </p:nvSpPr>
        <p:spPr>
          <a:xfrm>
            <a:off x="6913575" y="4189274"/>
            <a:ext cx="3962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 là </a:t>
            </a:r>
            <a:r>
              <a:rPr lang="en-US" sz="36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 điểm </a:t>
            </a:r>
            <a:endParaRPr lang="en-US" sz="36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6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 AB </a:t>
            </a:r>
          </a:p>
          <a:p>
            <a:r>
              <a:rPr lang="en-US" sz="36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(đl đtb tam giác)</a:t>
            </a:r>
            <a:endParaRPr lang="en-US" sz="40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9" name="Object 10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7329496"/>
              </p:ext>
            </p:extLst>
          </p:nvPr>
        </p:nvGraphicFramePr>
        <p:xfrm>
          <a:off x="7903812" y="3444876"/>
          <a:ext cx="2014538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59" name="Equation" r:id="rId11" imgW="609480" imgH="203040" progId="Equation.DSMT4">
                  <p:embed/>
                </p:oleObj>
              </mc:Choice>
              <mc:Fallback>
                <p:oleObj name="Equation" r:id="rId11" imgW="609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3812" y="3444876"/>
                        <a:ext cx="2014538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386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4" grpId="0"/>
      <p:bldP spid="35" grpId="0"/>
      <p:bldP spid="36" grpId="0"/>
      <p:bldP spid="3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3800" y="4724401"/>
            <a:ext cx="345734" cy="312003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40266" y="4717198"/>
            <a:ext cx="345734" cy="312003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ight Triangle 3"/>
          <p:cNvSpPr/>
          <p:nvPr/>
        </p:nvSpPr>
        <p:spPr>
          <a:xfrm>
            <a:off x="1962102" y="2431197"/>
            <a:ext cx="4419600" cy="2590800"/>
          </a:xfrm>
          <a:prstGeom prst="rtTriangl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1102" y="4884004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76902" y="4884004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9827" y="1752601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>
            <a:endCxn id="11" idx="4"/>
          </p:cNvCxnSpPr>
          <p:nvPr/>
        </p:nvCxnSpPr>
        <p:spPr>
          <a:xfrm flipV="1">
            <a:off x="1962102" y="3715548"/>
            <a:ext cx="2181266" cy="131365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943303" y="2971801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5048202" y="4221897"/>
            <a:ext cx="304800" cy="228600"/>
          </a:xfrm>
          <a:prstGeom prst="line">
            <a:avLst/>
          </a:prstGeom>
          <a:ln w="857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 rot="60000" flipV="1">
            <a:off x="4096514" y="3715541"/>
            <a:ext cx="92075" cy="93662"/>
          </a:xfrm>
          <a:prstGeom prst="ellipse">
            <a:avLst/>
          </a:prstGeom>
          <a:solidFill>
            <a:srgbClr val="FF0000"/>
          </a:solidFill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>
            <a:stCxn id="4" idx="1"/>
            <a:endCxn id="11" idx="3"/>
          </p:cNvCxnSpPr>
          <p:nvPr/>
        </p:nvCxnSpPr>
        <p:spPr>
          <a:xfrm>
            <a:off x="1962102" y="3726598"/>
            <a:ext cx="2148478" cy="209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962102" y="3726598"/>
            <a:ext cx="345734" cy="312003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4095702" y="3710723"/>
            <a:ext cx="14878" cy="127952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86200" y="4953001"/>
            <a:ext cx="56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71600" y="3207604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1929314" y="3124200"/>
            <a:ext cx="1223420" cy="1905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993636" y="2438401"/>
            <a:ext cx="6639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1981200" y="3733800"/>
            <a:ext cx="2114502" cy="12954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 rot="1938959">
            <a:off x="2719463" y="3048748"/>
            <a:ext cx="345734" cy="312003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3886200" y="4267200"/>
            <a:ext cx="381000" cy="152400"/>
          </a:xfrm>
          <a:prstGeom prst="line">
            <a:avLst/>
          </a:prstGeom>
          <a:ln w="136525" cmpd="tri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2476500" y="2705100"/>
            <a:ext cx="304800" cy="228600"/>
          </a:xfrm>
          <a:prstGeom prst="line">
            <a:avLst/>
          </a:prstGeom>
          <a:ln w="857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752600" y="4267200"/>
            <a:ext cx="381000" cy="152400"/>
          </a:xfrm>
          <a:prstGeom prst="line">
            <a:avLst/>
          </a:prstGeom>
          <a:ln w="136525" cmpd="tri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752600" y="3124200"/>
            <a:ext cx="381000" cy="152400"/>
          </a:xfrm>
          <a:prstGeom prst="line">
            <a:avLst/>
          </a:prstGeom>
          <a:ln w="136525" cmpd="tri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0524796"/>
              </p:ext>
            </p:extLst>
          </p:nvPr>
        </p:nvGraphicFramePr>
        <p:xfrm>
          <a:off x="3505201" y="1524001"/>
          <a:ext cx="951045" cy="688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60" name="Equation" r:id="rId3" imgW="190440" imgH="152280" progId="Equation.DSMT4">
                  <p:embed/>
                </p:oleObj>
              </mc:Choice>
              <mc:Fallback>
                <p:oleObj name="Equation" r:id="rId3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1" y="1524001"/>
                        <a:ext cx="951045" cy="68842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/>
          <p:nvPr/>
        </p:nvSpPr>
        <p:spPr>
          <a:xfrm>
            <a:off x="4430512" y="1504535"/>
            <a:ext cx="21857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 = DB  </a:t>
            </a:r>
            <a:endParaRPr lang="en-US" sz="44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477854" y="2133601"/>
            <a:ext cx="12371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endParaRPr lang="en-US" sz="48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334000" y="2156403"/>
            <a:ext cx="4038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 = EF (t/c hcn)  </a:t>
            </a:r>
            <a:endParaRPr lang="en-US" sz="44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2305432"/>
              </p:ext>
            </p:extLst>
          </p:nvPr>
        </p:nvGraphicFramePr>
        <p:xfrm>
          <a:off x="8496608" y="1676400"/>
          <a:ext cx="1180792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61" name="Equation" r:id="rId5" imgW="177480" imgH="253800" progId="Equation.DSMT4">
                  <p:embed/>
                </p:oleObj>
              </mc:Choice>
              <mc:Fallback>
                <p:oleObj name="Equation" r:id="rId5" imgW="1774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6608" y="1676400"/>
                        <a:ext cx="1180792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6588360"/>
              </p:ext>
            </p:extLst>
          </p:nvPr>
        </p:nvGraphicFramePr>
        <p:xfrm>
          <a:off x="5222284" y="2828617"/>
          <a:ext cx="951045" cy="688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62" name="Equation" r:id="rId7" imgW="190440" imgH="152280" progId="Equation.DSMT4">
                  <p:embed/>
                </p:oleObj>
              </mc:Choice>
              <mc:Fallback>
                <p:oleObj name="Equation" r:id="rId7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284" y="2828617"/>
                        <a:ext cx="951045" cy="68842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34"/>
          <p:cNvSpPr/>
          <p:nvPr/>
        </p:nvSpPr>
        <p:spPr>
          <a:xfrm>
            <a:off x="6096000" y="2819400"/>
            <a:ext cx="21857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DB = EF  </a:t>
            </a:r>
            <a:endParaRPr lang="en-US" sz="44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029200" y="3497760"/>
            <a:ext cx="6172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 tứ giác BDFE ta có:</a:t>
            </a:r>
            <a:endParaRPr lang="en-US" sz="48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729622" y="4168914"/>
            <a:ext cx="35573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DB // EF (cmt) </a:t>
            </a:r>
            <a:endParaRPr lang="en-US" sz="44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718110" y="4938355"/>
            <a:ext cx="42546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DB = EF (cmt)  </a:t>
            </a:r>
            <a:endParaRPr lang="en-US" sz="44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527656"/>
              </p:ext>
            </p:extLst>
          </p:nvPr>
        </p:nvGraphicFramePr>
        <p:xfrm>
          <a:off x="9411008" y="4191001"/>
          <a:ext cx="1180792" cy="1516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63" name="Equation" r:id="rId8" imgW="177480" imgH="253800" progId="Equation.DSMT4">
                  <p:embed/>
                </p:oleObj>
              </mc:Choice>
              <mc:Fallback>
                <p:oleObj name="Equation" r:id="rId8" imgW="1774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1008" y="4191001"/>
                        <a:ext cx="1180792" cy="15167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4401618"/>
              </p:ext>
            </p:extLst>
          </p:nvPr>
        </p:nvGraphicFramePr>
        <p:xfrm>
          <a:off x="1676401" y="5712380"/>
          <a:ext cx="951045" cy="688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64" name="Equation" r:id="rId9" imgW="190440" imgH="152280" progId="Equation.DSMT4">
                  <p:embed/>
                </p:oleObj>
              </mc:Choice>
              <mc:Fallback>
                <p:oleObj name="Equation" r:id="rId9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1" y="5712380"/>
                        <a:ext cx="951045" cy="68842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40"/>
          <p:cNvSpPr/>
          <p:nvPr/>
        </p:nvSpPr>
        <p:spPr>
          <a:xfrm>
            <a:off x="2362200" y="5692915"/>
            <a:ext cx="8229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4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 </a:t>
            </a:r>
            <a:r>
              <a:rPr lang="en-US" sz="4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 </a:t>
            </a:r>
            <a:r>
              <a:rPr lang="en-US" sz="4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BDFE là </a:t>
            </a:r>
            <a:r>
              <a:rPr lang="en-US" sz="4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</a:t>
            </a:r>
            <a:r>
              <a:rPr lang="en-US" sz="4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 hành.</a:t>
            </a:r>
            <a:endParaRPr lang="en-US" sz="48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87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5" grpId="0"/>
      <p:bldP spid="36" grpId="0"/>
      <p:bldP spid="3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52600" y="804208"/>
            <a:ext cx="8915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6000" b="1">
                <a:latin typeface="Times New Roman" panose="02020603050405020304" pitchFamily="18" charset="0"/>
                <a:ea typeface="Calibri" panose="020F0502020204030204" pitchFamily="34" charset="0"/>
              </a:rPr>
              <a:t>)Chứng </a:t>
            </a:r>
            <a:r>
              <a:rPr lang="en-US" sz="6000" b="1">
                <a:latin typeface="Times New Roman" panose="02020603050405020304" pitchFamily="18" charset="0"/>
                <a:ea typeface="Calibri" panose="020F0502020204030204" pitchFamily="34" charset="0"/>
              </a:rPr>
              <a:t>minh tứ giác </a:t>
            </a:r>
            <a:r>
              <a:rPr lang="en-US" sz="6000" b="1">
                <a:latin typeface="Times New Roman" panose="02020603050405020304" pitchFamily="18" charset="0"/>
                <a:ea typeface="Calibri" panose="020F0502020204030204" pitchFamily="34" charset="0"/>
              </a:rPr>
              <a:t>DFEH là </a:t>
            </a:r>
            <a:r>
              <a:rPr lang="en-US" sz="6000" b="1">
                <a:latin typeface="Times New Roman" panose="02020603050405020304" pitchFamily="18" charset="0"/>
                <a:ea typeface="Calibri" panose="020F0502020204030204" pitchFamily="34" charset="0"/>
              </a:rPr>
              <a:t>hình </a:t>
            </a:r>
            <a:r>
              <a:rPr lang="en-US" sz="6000" b="1">
                <a:latin typeface="Times New Roman" panose="02020603050405020304" pitchFamily="18" charset="0"/>
                <a:ea typeface="Calibri" panose="020F0502020204030204" pitchFamily="34" charset="0"/>
              </a:rPr>
              <a:t>thang cân.</a:t>
            </a:r>
            <a:endParaRPr lang="en-US" sz="6600" b="1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53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200"/>
            <a:ext cx="1112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minh: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giácBMNC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11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3800" y="4724401"/>
            <a:ext cx="345734" cy="312003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40266" y="4717198"/>
            <a:ext cx="345734" cy="312003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ight Triangle 3"/>
          <p:cNvSpPr/>
          <p:nvPr/>
        </p:nvSpPr>
        <p:spPr>
          <a:xfrm>
            <a:off x="1962102" y="2431197"/>
            <a:ext cx="4419600" cy="2590800"/>
          </a:xfrm>
          <a:prstGeom prst="rtTriangl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1102" y="4884004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76902" y="4884004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9827" y="1752601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>
            <a:endCxn id="11" idx="4"/>
          </p:cNvCxnSpPr>
          <p:nvPr/>
        </p:nvCxnSpPr>
        <p:spPr>
          <a:xfrm flipV="1">
            <a:off x="1962102" y="3715548"/>
            <a:ext cx="2181266" cy="131365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943303" y="2971801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5048202" y="4221897"/>
            <a:ext cx="304800" cy="228600"/>
          </a:xfrm>
          <a:prstGeom prst="line">
            <a:avLst/>
          </a:prstGeom>
          <a:ln w="857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 rot="60000" flipV="1">
            <a:off x="4096514" y="3715541"/>
            <a:ext cx="92075" cy="93662"/>
          </a:xfrm>
          <a:prstGeom prst="ellipse">
            <a:avLst/>
          </a:prstGeom>
          <a:solidFill>
            <a:srgbClr val="FF0000"/>
          </a:solidFill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>
            <a:stCxn id="4" idx="1"/>
            <a:endCxn id="11" idx="3"/>
          </p:cNvCxnSpPr>
          <p:nvPr/>
        </p:nvCxnSpPr>
        <p:spPr>
          <a:xfrm>
            <a:off x="1962102" y="3726598"/>
            <a:ext cx="2148478" cy="209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962102" y="3726598"/>
            <a:ext cx="345734" cy="312003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4095702" y="3710723"/>
            <a:ext cx="14878" cy="127952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86200" y="4953001"/>
            <a:ext cx="56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71600" y="3207604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1929314" y="3124200"/>
            <a:ext cx="1223420" cy="1905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993636" y="2438401"/>
            <a:ext cx="6639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981200" y="3733800"/>
            <a:ext cx="2114502" cy="12954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 rot="1938959">
            <a:off x="2719463" y="3048748"/>
            <a:ext cx="345734" cy="312003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3886200" y="4267200"/>
            <a:ext cx="381000" cy="152400"/>
          </a:xfrm>
          <a:prstGeom prst="line">
            <a:avLst/>
          </a:prstGeom>
          <a:ln w="136525" cmpd="tri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2476500" y="2705100"/>
            <a:ext cx="304800" cy="228600"/>
          </a:xfrm>
          <a:prstGeom prst="line">
            <a:avLst/>
          </a:prstGeom>
          <a:ln w="857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752600" y="4267200"/>
            <a:ext cx="381000" cy="152400"/>
          </a:xfrm>
          <a:prstGeom prst="line">
            <a:avLst/>
          </a:prstGeom>
          <a:ln w="136525" cmpd="tri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752600" y="3124200"/>
            <a:ext cx="381000" cy="152400"/>
          </a:xfrm>
          <a:prstGeom prst="line">
            <a:avLst/>
          </a:prstGeom>
          <a:ln w="136525" cmpd="tri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114800" y="141983"/>
            <a:ext cx="5943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36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)Chứng </a:t>
            </a:r>
            <a:r>
              <a:rPr lang="en-US" sz="36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minh tứ giác </a:t>
            </a:r>
            <a:r>
              <a:rPr lang="en-US" sz="36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DFEH là hình thang cân.</a:t>
            </a:r>
            <a:endParaRPr lang="en-US" sz="40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0" name="Straight Connector 29"/>
          <p:cNvCxnSpPr>
            <a:stCxn id="4" idx="1"/>
          </p:cNvCxnSpPr>
          <p:nvPr/>
        </p:nvCxnSpPr>
        <p:spPr>
          <a:xfrm flipV="1">
            <a:off x="1962102" y="3124201"/>
            <a:ext cx="1166318" cy="60239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5484818"/>
              </p:ext>
            </p:extLst>
          </p:nvPr>
        </p:nvGraphicFramePr>
        <p:xfrm>
          <a:off x="6400801" y="1143000"/>
          <a:ext cx="810377" cy="88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0" name="Equation" r:id="rId3" imgW="139680" imgH="203040" progId="Equation.DSMT4">
                  <p:embed/>
                </p:oleObj>
              </mc:Choice>
              <mc:Fallback>
                <p:oleObj name="Equation" r:id="rId3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1" y="1143000"/>
                        <a:ext cx="810377" cy="8838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32"/>
          <p:cNvSpPr/>
          <p:nvPr/>
        </p:nvSpPr>
        <p:spPr>
          <a:xfrm>
            <a:off x="4191000" y="1944148"/>
            <a:ext cx="3505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 giác DFEH là hình thang</a:t>
            </a:r>
            <a:endParaRPr lang="en-US" sz="44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391400" y="1897560"/>
            <a:ext cx="76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endParaRPr lang="en-US" sz="48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153400" y="1973759"/>
            <a:ext cx="28965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= HF</a:t>
            </a:r>
            <a:endParaRPr lang="en-US" sz="44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6131493"/>
              </p:ext>
            </p:extLst>
          </p:nvPr>
        </p:nvGraphicFramePr>
        <p:xfrm>
          <a:off x="5603462" y="3034565"/>
          <a:ext cx="644939" cy="703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1" name="Equation" r:id="rId5" imgW="139680" imgH="203040" progId="Equation.DSMT4">
                  <p:embed/>
                </p:oleObj>
              </mc:Choice>
              <mc:Fallback>
                <p:oleObj name="Equation" r:id="rId5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462" y="3034565"/>
                        <a:ext cx="644939" cy="70342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36"/>
          <p:cNvSpPr/>
          <p:nvPr/>
        </p:nvSpPr>
        <p:spPr>
          <a:xfrm>
            <a:off x="5029201" y="3581401"/>
            <a:ext cx="18762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DF // HE</a:t>
            </a:r>
            <a:endParaRPr lang="en-US" sz="36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8499576"/>
              </p:ext>
            </p:extLst>
          </p:nvPr>
        </p:nvGraphicFramePr>
        <p:xfrm>
          <a:off x="5715001" y="3962401"/>
          <a:ext cx="607387" cy="662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2" name="Equation" r:id="rId6" imgW="139680" imgH="203040" progId="Equation.DSMT4">
                  <p:embed/>
                </p:oleObj>
              </mc:Choice>
              <mc:Fallback>
                <p:oleObj name="Equation" r:id="rId6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1" y="3962401"/>
                        <a:ext cx="607387" cy="66246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9036809"/>
              </p:ext>
            </p:extLst>
          </p:nvPr>
        </p:nvGraphicFramePr>
        <p:xfrm>
          <a:off x="8915401" y="2316538"/>
          <a:ext cx="810377" cy="88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3" name="Equation" r:id="rId7" imgW="139680" imgH="203040" progId="Equation.DSMT4">
                  <p:embed/>
                </p:oleObj>
              </mc:Choice>
              <mc:Fallback>
                <p:oleObj name="Equation" r:id="rId7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5401" y="2316538"/>
                        <a:ext cx="810377" cy="8838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4355182"/>
              </p:ext>
            </p:extLst>
          </p:nvPr>
        </p:nvGraphicFramePr>
        <p:xfrm>
          <a:off x="7129138" y="3047762"/>
          <a:ext cx="1593478" cy="1011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4" name="Equation" r:id="rId8" imgW="660240" imgH="393480" progId="Equation.DSMT4">
                  <p:embed/>
                </p:oleObj>
              </mc:Choice>
              <mc:Fallback>
                <p:oleObj name="Equation" r:id="rId8" imgW="6602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9138" y="3047762"/>
                        <a:ext cx="1593478" cy="101147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4154355"/>
              </p:ext>
            </p:extLst>
          </p:nvPr>
        </p:nvGraphicFramePr>
        <p:xfrm>
          <a:off x="9144001" y="3034566"/>
          <a:ext cx="1580113" cy="1004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5" name="Equation" r:id="rId10" imgW="660240" imgH="393480" progId="Equation.DSMT4">
                  <p:embed/>
                </p:oleObj>
              </mc:Choice>
              <mc:Fallback>
                <p:oleObj name="Equation" r:id="rId10" imgW="6602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1" y="3034566"/>
                        <a:ext cx="1580113" cy="100403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9531767"/>
              </p:ext>
            </p:extLst>
          </p:nvPr>
        </p:nvGraphicFramePr>
        <p:xfrm>
          <a:off x="7635152" y="3688138"/>
          <a:ext cx="670648" cy="73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6" name="Equation" r:id="rId12" imgW="139680" imgH="203040" progId="Equation.DSMT4">
                  <p:embed/>
                </p:oleObj>
              </mc:Choice>
              <mc:Fallback>
                <p:oleObj name="Equation" r:id="rId12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5152" y="3688138"/>
                        <a:ext cx="670648" cy="7314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ctangle 43"/>
          <p:cNvSpPr/>
          <p:nvPr/>
        </p:nvSpPr>
        <p:spPr>
          <a:xfrm>
            <a:off x="7010400" y="4297741"/>
            <a:ext cx="2514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là đường trung bình </a:t>
            </a:r>
          </a:p>
          <a:p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  </a:t>
            </a:r>
            <a:endParaRPr lang="en-US" sz="32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5" name="Objec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920133"/>
              </p:ext>
            </p:extLst>
          </p:nvPr>
        </p:nvGraphicFramePr>
        <p:xfrm>
          <a:off x="7772401" y="5253038"/>
          <a:ext cx="1012825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7" name="Equation" r:id="rId13" imgW="469800" imgH="177480" progId="Equation.DSMT4">
                  <p:embed/>
                </p:oleObj>
              </mc:Choice>
              <mc:Fallback>
                <p:oleObj name="Equation" r:id="rId13" imgW="469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1" y="5253038"/>
                        <a:ext cx="1012825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672100"/>
              </p:ext>
            </p:extLst>
          </p:nvPr>
        </p:nvGraphicFramePr>
        <p:xfrm>
          <a:off x="9692552" y="3657600"/>
          <a:ext cx="670648" cy="73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8" name="Equation" r:id="rId15" imgW="139680" imgH="203040" progId="Equation.DSMT4">
                  <p:embed/>
                </p:oleObj>
              </mc:Choice>
              <mc:Fallback>
                <p:oleObj name="Equation" r:id="rId15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2552" y="3657600"/>
                        <a:ext cx="670648" cy="7314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Rectangle 46"/>
          <p:cNvSpPr/>
          <p:nvPr/>
        </p:nvSpPr>
        <p:spPr>
          <a:xfrm>
            <a:off x="8991600" y="4267201"/>
            <a:ext cx="17868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 là trung điểm của AC</a:t>
            </a:r>
            <a:endParaRPr lang="en-US" sz="32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1981200" y="3731704"/>
            <a:ext cx="2148478" cy="209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 flipV="1">
            <a:off x="3147518" y="3124201"/>
            <a:ext cx="891048" cy="186329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88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7" grpId="0"/>
      <p:bldP spid="44" grpId="0"/>
      <p:bldP spid="4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3800" y="4724401"/>
            <a:ext cx="345734" cy="312003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40266" y="4717198"/>
            <a:ext cx="345734" cy="312003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ight Triangle 3"/>
          <p:cNvSpPr/>
          <p:nvPr/>
        </p:nvSpPr>
        <p:spPr>
          <a:xfrm>
            <a:off x="1962102" y="2431197"/>
            <a:ext cx="4419600" cy="2590800"/>
          </a:xfrm>
          <a:prstGeom prst="rtTriangl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1102" y="4884004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76902" y="4876801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9827" y="1752601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>
            <a:endCxn id="11" idx="4"/>
          </p:cNvCxnSpPr>
          <p:nvPr/>
        </p:nvCxnSpPr>
        <p:spPr>
          <a:xfrm flipV="1">
            <a:off x="1962102" y="3715548"/>
            <a:ext cx="2181266" cy="131365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943303" y="2971801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5020472" y="4197555"/>
            <a:ext cx="304800" cy="228600"/>
          </a:xfrm>
          <a:prstGeom prst="line">
            <a:avLst/>
          </a:prstGeom>
          <a:ln w="857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 rot="60000" flipV="1">
            <a:off x="4096514" y="3715541"/>
            <a:ext cx="92075" cy="93662"/>
          </a:xfrm>
          <a:prstGeom prst="ellipse">
            <a:avLst/>
          </a:prstGeom>
          <a:solidFill>
            <a:srgbClr val="FF0000"/>
          </a:solidFill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>
            <a:stCxn id="4" idx="1"/>
            <a:endCxn id="11" idx="3"/>
          </p:cNvCxnSpPr>
          <p:nvPr/>
        </p:nvCxnSpPr>
        <p:spPr>
          <a:xfrm>
            <a:off x="1962102" y="3726598"/>
            <a:ext cx="2148478" cy="209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962102" y="3726598"/>
            <a:ext cx="345734" cy="312003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4095702" y="3710723"/>
            <a:ext cx="14878" cy="127952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86200" y="4953001"/>
            <a:ext cx="56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71600" y="3207604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1929314" y="3124200"/>
            <a:ext cx="1223420" cy="1905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993636" y="2438401"/>
            <a:ext cx="6639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981200" y="3733800"/>
            <a:ext cx="2114502" cy="12954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 rot="1938959">
            <a:off x="2719463" y="3048748"/>
            <a:ext cx="345734" cy="312003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3886200" y="4267200"/>
            <a:ext cx="381000" cy="152400"/>
          </a:xfrm>
          <a:prstGeom prst="line">
            <a:avLst/>
          </a:prstGeom>
          <a:ln w="136525" cmpd="tri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2476500" y="2705100"/>
            <a:ext cx="304800" cy="228600"/>
          </a:xfrm>
          <a:prstGeom prst="line">
            <a:avLst/>
          </a:prstGeom>
          <a:ln w="857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752600" y="4267200"/>
            <a:ext cx="381000" cy="152400"/>
          </a:xfrm>
          <a:prstGeom prst="line">
            <a:avLst/>
          </a:prstGeom>
          <a:ln w="136525" cmpd="tri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752600" y="3124200"/>
            <a:ext cx="381000" cy="152400"/>
          </a:xfrm>
          <a:prstGeom prst="line">
            <a:avLst/>
          </a:prstGeom>
          <a:ln w="136525" cmpd="tri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371601" y="76201"/>
            <a:ext cx="9539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36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)Chứng </a:t>
            </a:r>
            <a:r>
              <a:rPr lang="en-US" sz="36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minh tứ giác </a:t>
            </a:r>
            <a:r>
              <a:rPr lang="en-US" sz="36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DFEH là hình thang cân.</a:t>
            </a:r>
            <a:endParaRPr lang="en-US" sz="40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Connector 25"/>
          <p:cNvCxnSpPr>
            <a:stCxn id="4" idx="1"/>
          </p:cNvCxnSpPr>
          <p:nvPr/>
        </p:nvCxnSpPr>
        <p:spPr>
          <a:xfrm flipV="1">
            <a:off x="1962102" y="3124201"/>
            <a:ext cx="1166318" cy="60239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981200" y="3731704"/>
            <a:ext cx="2148478" cy="209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3147518" y="3124201"/>
            <a:ext cx="891048" cy="186329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Objec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3062082"/>
              </p:ext>
            </p:extLst>
          </p:nvPr>
        </p:nvGraphicFramePr>
        <p:xfrm>
          <a:off x="5039998" y="2406543"/>
          <a:ext cx="1413230" cy="536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11" name="Equation" r:id="rId4" imgW="469800" imgH="177480" progId="Equation.DSMT4">
                  <p:embed/>
                </p:oleObj>
              </mc:Choice>
              <mc:Fallback>
                <p:oleObj name="Equation" r:id="rId4" imgW="469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9998" y="2406543"/>
                        <a:ext cx="1413230" cy="5364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 Box 124"/>
          <p:cNvSpPr txBox="1">
            <a:spLocks noChangeArrowheads="1"/>
          </p:cNvSpPr>
          <p:nvPr/>
        </p:nvSpPr>
        <p:spPr bwMode="auto">
          <a:xfrm>
            <a:off x="4572001" y="2824587"/>
            <a:ext cx="633953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E là trung điểm của BC (gt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4725409"/>
              </p:ext>
            </p:extLst>
          </p:nvPr>
        </p:nvGraphicFramePr>
        <p:xfrm>
          <a:off x="9677400" y="2780653"/>
          <a:ext cx="1180792" cy="1455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12" name="Equation" r:id="rId6" imgW="177480" imgH="253800" progId="Equation.DSMT4">
                  <p:embed/>
                </p:oleObj>
              </mc:Choice>
              <mc:Fallback>
                <p:oleObj name="Equation" r:id="rId6" imgW="1774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77400" y="2780653"/>
                        <a:ext cx="1180792" cy="14550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 Box 124"/>
          <p:cNvSpPr txBox="1">
            <a:spLocks noChangeArrowheads="1"/>
          </p:cNvSpPr>
          <p:nvPr/>
        </p:nvSpPr>
        <p:spPr bwMode="auto">
          <a:xfrm>
            <a:off x="4238402" y="2330656"/>
            <a:ext cx="111822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Xét 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124"/>
          <p:cNvSpPr txBox="1">
            <a:spLocks noChangeArrowheads="1"/>
          </p:cNvSpPr>
          <p:nvPr/>
        </p:nvSpPr>
        <p:spPr bwMode="auto">
          <a:xfrm>
            <a:off x="6347231" y="2330656"/>
            <a:ext cx="21320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a có: 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0203032"/>
              </p:ext>
            </p:extLst>
          </p:nvPr>
        </p:nvGraphicFramePr>
        <p:xfrm>
          <a:off x="5257801" y="4007056"/>
          <a:ext cx="951045" cy="688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13" name="Equation" r:id="rId8" imgW="190440" imgH="152280" progId="Equation.DSMT4">
                  <p:embed/>
                </p:oleObj>
              </mc:Choice>
              <mc:Fallback>
                <p:oleObj name="Equation" r:id="rId8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1" y="4007056"/>
                        <a:ext cx="951045" cy="68842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 Box 124"/>
          <p:cNvSpPr txBox="1">
            <a:spLocks noChangeArrowheads="1"/>
          </p:cNvSpPr>
          <p:nvPr/>
        </p:nvSpPr>
        <p:spPr bwMode="auto">
          <a:xfrm>
            <a:off x="4572001" y="3436925"/>
            <a:ext cx="633953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là trung điểm của BC (cmt)  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Box 124"/>
          <p:cNvSpPr txBox="1">
            <a:spLocks noChangeArrowheads="1"/>
          </p:cNvSpPr>
          <p:nvPr/>
        </p:nvSpPr>
        <p:spPr bwMode="auto">
          <a:xfrm>
            <a:off x="5928668" y="4046524"/>
            <a:ext cx="6339533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DE là đường trung bình</a:t>
            </a:r>
          </a:p>
          <a:p>
            <a:pPr eaLnBrk="1" hangingPunct="1">
              <a:spcBef>
                <a:spcPct val="50000"/>
              </a:spcBef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  của 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0" name="Objec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0456170"/>
              </p:ext>
            </p:extLst>
          </p:nvPr>
        </p:nvGraphicFramePr>
        <p:xfrm>
          <a:off x="7578370" y="4921456"/>
          <a:ext cx="1413230" cy="536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14" name="Equation" r:id="rId10" imgW="469800" imgH="177480" progId="Equation.DSMT4">
                  <p:embed/>
                </p:oleObj>
              </mc:Choice>
              <mc:Fallback>
                <p:oleObj name="Equation" r:id="rId10" imgW="469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8370" y="4921456"/>
                        <a:ext cx="1413230" cy="5364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8279738"/>
              </p:ext>
            </p:extLst>
          </p:nvPr>
        </p:nvGraphicFramePr>
        <p:xfrm>
          <a:off x="6745156" y="5636180"/>
          <a:ext cx="951045" cy="688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15" name="Equation" r:id="rId11" imgW="190440" imgH="152280" progId="Equation.DSMT4">
                  <p:embed/>
                </p:oleObj>
              </mc:Choice>
              <mc:Fallback>
                <p:oleObj name="Equation" r:id="rId11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5156" y="5636180"/>
                        <a:ext cx="951045" cy="68842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3677159"/>
              </p:ext>
            </p:extLst>
          </p:nvPr>
        </p:nvGraphicFramePr>
        <p:xfrm>
          <a:off x="7543800" y="5378656"/>
          <a:ext cx="1850376" cy="1174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16" name="Equation" r:id="rId12" imgW="660240" imgH="393480" progId="Equation.DSMT4">
                  <p:embed/>
                </p:oleObj>
              </mc:Choice>
              <mc:Fallback>
                <p:oleObj name="Equation" r:id="rId12" imgW="6602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5378656"/>
                        <a:ext cx="1850376" cy="117454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Rectangle 42"/>
          <p:cNvSpPr/>
          <p:nvPr/>
        </p:nvSpPr>
        <p:spPr>
          <a:xfrm>
            <a:off x="1676401" y="678360"/>
            <a:ext cx="50687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 tứ giác DFEH ta có:</a:t>
            </a:r>
            <a:endParaRPr lang="en-US" sz="40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810000" y="1219201"/>
            <a:ext cx="533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DF // HE ( vì DF // BE t/chbh)</a:t>
            </a:r>
            <a:endParaRPr lang="en-US" sz="36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4351688"/>
              </p:ext>
            </p:extLst>
          </p:nvPr>
        </p:nvGraphicFramePr>
        <p:xfrm>
          <a:off x="2057400" y="1797256"/>
          <a:ext cx="838200" cy="60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17" name="Equation" r:id="rId14" imgW="190440" imgH="152280" progId="Equation.DSMT4">
                  <p:embed/>
                </p:oleObj>
              </mc:Choice>
              <mc:Fallback>
                <p:oleObj name="Equation" r:id="rId14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797256"/>
                        <a:ext cx="838200" cy="6067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Rectangle 45"/>
          <p:cNvSpPr/>
          <p:nvPr/>
        </p:nvSpPr>
        <p:spPr>
          <a:xfrm>
            <a:off x="2667000" y="1797256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36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 </a:t>
            </a:r>
            <a:r>
              <a:rPr lang="en-US" sz="36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 </a:t>
            </a:r>
            <a:r>
              <a:rPr lang="en-US" sz="36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BDFE là </a:t>
            </a:r>
            <a:r>
              <a:rPr lang="en-US" sz="36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</a:t>
            </a:r>
            <a:r>
              <a:rPr lang="en-US" sz="36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thang.</a:t>
            </a:r>
            <a:endParaRPr lang="en-US" sz="40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64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6" grpId="0"/>
      <p:bldP spid="38" grpId="0"/>
      <p:bldP spid="39" grpId="0"/>
      <p:bldP spid="43" grpId="0"/>
      <p:bldP spid="44" grpId="0"/>
      <p:bldP spid="4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 rot="1938959">
            <a:off x="3026644" y="3192451"/>
            <a:ext cx="345734" cy="312003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5549632"/>
              </p:ext>
            </p:extLst>
          </p:nvPr>
        </p:nvGraphicFramePr>
        <p:xfrm>
          <a:off x="7400926" y="3505200"/>
          <a:ext cx="2809875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3" name="Equation" r:id="rId3" imgW="1002960" imgH="393480" progId="Equation.DSMT4">
                  <p:embed/>
                </p:oleObj>
              </mc:Choice>
              <mc:Fallback>
                <p:oleObj name="Equation" r:id="rId3" imgW="10029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0926" y="3505200"/>
                        <a:ext cx="2809875" cy="11747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733800" y="4724401"/>
            <a:ext cx="345734" cy="312003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40266" y="4717198"/>
            <a:ext cx="345734" cy="312003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ight Triangle 6"/>
          <p:cNvSpPr/>
          <p:nvPr/>
        </p:nvSpPr>
        <p:spPr>
          <a:xfrm>
            <a:off x="1962102" y="2431197"/>
            <a:ext cx="4419600" cy="2590800"/>
          </a:xfrm>
          <a:prstGeom prst="rtTriangl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81102" y="4884004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>
            <a:endCxn id="12" idx="4"/>
          </p:cNvCxnSpPr>
          <p:nvPr/>
        </p:nvCxnSpPr>
        <p:spPr>
          <a:xfrm flipV="1">
            <a:off x="1962102" y="3715548"/>
            <a:ext cx="2181266" cy="131365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43303" y="2971801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4818243" y="4072341"/>
            <a:ext cx="304800" cy="228600"/>
          </a:xfrm>
          <a:prstGeom prst="line">
            <a:avLst/>
          </a:prstGeom>
          <a:ln w="857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 rot="60000" flipV="1">
            <a:off x="4096514" y="3715541"/>
            <a:ext cx="92075" cy="93662"/>
          </a:xfrm>
          <a:prstGeom prst="ellipse">
            <a:avLst/>
          </a:prstGeom>
          <a:solidFill>
            <a:srgbClr val="FF0000"/>
          </a:solidFill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>
            <a:stCxn id="7" idx="1"/>
            <a:endCxn id="12" idx="3"/>
          </p:cNvCxnSpPr>
          <p:nvPr/>
        </p:nvCxnSpPr>
        <p:spPr>
          <a:xfrm>
            <a:off x="1962102" y="3726598"/>
            <a:ext cx="2148478" cy="209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962102" y="3726598"/>
            <a:ext cx="345734" cy="312003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4095702" y="3710723"/>
            <a:ext cx="14878" cy="127952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86200" y="4953001"/>
            <a:ext cx="56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71600" y="3207604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1929314" y="3124200"/>
            <a:ext cx="1223420" cy="1905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993636" y="2438401"/>
            <a:ext cx="6639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1981200" y="3733800"/>
            <a:ext cx="2114502" cy="12954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 rot="1938959">
            <a:off x="2719463" y="3048748"/>
            <a:ext cx="345734" cy="312003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3886200" y="4267200"/>
            <a:ext cx="381000" cy="152400"/>
          </a:xfrm>
          <a:prstGeom prst="line">
            <a:avLst/>
          </a:prstGeom>
          <a:ln w="136525" cmpd="tri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2476500" y="2705100"/>
            <a:ext cx="304800" cy="228600"/>
          </a:xfrm>
          <a:prstGeom prst="line">
            <a:avLst/>
          </a:prstGeom>
          <a:ln w="857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752600" y="4267200"/>
            <a:ext cx="381000" cy="152400"/>
          </a:xfrm>
          <a:prstGeom prst="line">
            <a:avLst/>
          </a:prstGeom>
          <a:ln w="136525" cmpd="tri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752600" y="3124200"/>
            <a:ext cx="381000" cy="152400"/>
          </a:xfrm>
          <a:prstGeom prst="line">
            <a:avLst/>
          </a:prstGeom>
          <a:ln w="136525" cmpd="tri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7" idx="1"/>
          </p:cNvCxnSpPr>
          <p:nvPr/>
        </p:nvCxnSpPr>
        <p:spPr>
          <a:xfrm flipV="1">
            <a:off x="1962102" y="3124201"/>
            <a:ext cx="1166318" cy="60239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981200" y="3731704"/>
            <a:ext cx="2148478" cy="209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3147518" y="3124201"/>
            <a:ext cx="891048" cy="186329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143914" y="4922967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09827" y="1752601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5" name="Objec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9872558"/>
              </p:ext>
            </p:extLst>
          </p:nvPr>
        </p:nvGraphicFramePr>
        <p:xfrm>
          <a:off x="2325597" y="837888"/>
          <a:ext cx="1413230" cy="536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4" name="Equation" r:id="rId5" imgW="469800" imgH="177480" progId="Equation.DSMT4">
                  <p:embed/>
                </p:oleObj>
              </mc:Choice>
              <mc:Fallback>
                <p:oleObj name="Equation" r:id="rId5" imgW="469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5597" y="837888"/>
                        <a:ext cx="1413230" cy="5364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 Box 124"/>
          <p:cNvSpPr txBox="1">
            <a:spLocks noChangeArrowheads="1"/>
          </p:cNvSpPr>
          <p:nvPr/>
        </p:nvSpPr>
        <p:spPr bwMode="auto">
          <a:xfrm>
            <a:off x="4785668" y="777876"/>
            <a:ext cx="633953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E là trung điểm của BC (gt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4907197"/>
              </p:ext>
            </p:extLst>
          </p:nvPr>
        </p:nvGraphicFramePr>
        <p:xfrm>
          <a:off x="9563408" y="801470"/>
          <a:ext cx="1180792" cy="1179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5" name="Equation" r:id="rId7" imgW="177480" imgH="253800" progId="Equation.DSMT4">
                  <p:embed/>
                </p:oleObj>
              </mc:Choice>
              <mc:Fallback>
                <p:oleObj name="Equation" r:id="rId7" imgW="1774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63408" y="801470"/>
                        <a:ext cx="1180792" cy="11797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 Box 124"/>
          <p:cNvSpPr txBox="1">
            <a:spLocks noChangeArrowheads="1"/>
          </p:cNvSpPr>
          <p:nvPr/>
        </p:nvSpPr>
        <p:spPr bwMode="auto">
          <a:xfrm>
            <a:off x="4876800" y="1295401"/>
            <a:ext cx="49653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EF // AB (cùng   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Box 124"/>
          <p:cNvSpPr txBox="1">
            <a:spLocks noChangeArrowheads="1"/>
          </p:cNvSpPr>
          <p:nvPr/>
        </p:nvSpPr>
        <p:spPr bwMode="auto">
          <a:xfrm>
            <a:off x="1524001" y="762001"/>
            <a:ext cx="111822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Xét 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 Box 124"/>
          <p:cNvSpPr txBox="1">
            <a:spLocks noChangeArrowheads="1"/>
          </p:cNvSpPr>
          <p:nvPr/>
        </p:nvSpPr>
        <p:spPr bwMode="auto">
          <a:xfrm>
            <a:off x="3632830" y="762001"/>
            <a:ext cx="21320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a có: 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0476586"/>
              </p:ext>
            </p:extLst>
          </p:nvPr>
        </p:nvGraphicFramePr>
        <p:xfrm>
          <a:off x="4183282" y="1795134"/>
          <a:ext cx="1238463" cy="688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6" name="Equation" r:id="rId9" imgW="190440" imgH="152280" progId="Equation.DSMT4">
                  <p:embed/>
                </p:oleObj>
              </mc:Choice>
              <mc:Fallback>
                <p:oleObj name="Equation" r:id="rId9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3282" y="1795134"/>
                        <a:ext cx="1238463" cy="68842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41"/>
          <p:cNvSpPr/>
          <p:nvPr/>
        </p:nvSpPr>
        <p:spPr>
          <a:xfrm>
            <a:off x="4890793" y="1796029"/>
            <a:ext cx="49513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36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</a:t>
            </a:r>
            <a:r>
              <a:rPr lang="en-US" sz="36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 </a:t>
            </a:r>
            <a:r>
              <a:rPr lang="en-US" sz="36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 của AC </a:t>
            </a:r>
          </a:p>
        </p:txBody>
      </p:sp>
      <p:graphicFrame>
        <p:nvGraphicFramePr>
          <p:cNvPr id="43" name="Object 10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1324056"/>
              </p:ext>
            </p:extLst>
          </p:nvPr>
        </p:nvGraphicFramePr>
        <p:xfrm>
          <a:off x="7815262" y="1406670"/>
          <a:ext cx="1727674" cy="574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7" name="Equation" r:id="rId11" imgW="609480" imgH="203040" progId="Equation.DSMT4">
                  <p:embed/>
                </p:oleObj>
              </mc:Choice>
              <mc:Fallback>
                <p:oleObj name="Equation" r:id="rId11" imgW="609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5262" y="1406670"/>
                        <a:ext cx="1727674" cy="5745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4" name="Straight Connector 43"/>
          <p:cNvCxnSpPr/>
          <p:nvPr/>
        </p:nvCxnSpPr>
        <p:spPr>
          <a:xfrm flipV="1">
            <a:off x="2947967" y="4873199"/>
            <a:ext cx="88374" cy="292073"/>
          </a:xfrm>
          <a:prstGeom prst="line">
            <a:avLst/>
          </a:prstGeom>
          <a:ln w="136525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5093226" y="4876801"/>
            <a:ext cx="88374" cy="292073"/>
          </a:xfrm>
          <a:prstGeom prst="line">
            <a:avLst/>
          </a:prstGeom>
          <a:ln w="136525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8" name="Objec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6411457"/>
              </p:ext>
            </p:extLst>
          </p:nvPr>
        </p:nvGraphicFramePr>
        <p:xfrm>
          <a:off x="5678489" y="2438401"/>
          <a:ext cx="141287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8" name="Equation" r:id="rId13" imgW="469800" imgH="177480" progId="Equation.DSMT4">
                  <p:embed/>
                </p:oleObj>
              </mc:Choice>
              <mc:Fallback>
                <p:oleObj name="Equation" r:id="rId13" imgW="469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8489" y="2438401"/>
                        <a:ext cx="1412875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 Box 124"/>
          <p:cNvSpPr txBox="1">
            <a:spLocks noChangeArrowheads="1"/>
          </p:cNvSpPr>
          <p:nvPr/>
        </p:nvSpPr>
        <p:spPr bwMode="auto">
          <a:xfrm>
            <a:off x="4522160" y="2401670"/>
            <a:ext cx="19548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Ta có 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 Box 124"/>
          <p:cNvSpPr txBox="1">
            <a:spLocks noChangeArrowheads="1"/>
          </p:cNvSpPr>
          <p:nvPr/>
        </p:nvSpPr>
        <p:spPr bwMode="auto">
          <a:xfrm>
            <a:off x="6831640" y="2362201"/>
            <a:ext cx="383636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vuông tại H (gt) 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1718267"/>
              </p:ext>
            </p:extLst>
          </p:nvPr>
        </p:nvGraphicFramePr>
        <p:xfrm>
          <a:off x="5085331" y="2951212"/>
          <a:ext cx="1238463" cy="688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9" name="Equation" r:id="rId15" imgW="190440" imgH="152280" progId="Equation.DSMT4">
                  <p:embed/>
                </p:oleObj>
              </mc:Choice>
              <mc:Fallback>
                <p:oleObj name="Equation" r:id="rId15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5331" y="2951212"/>
                        <a:ext cx="1238463" cy="68842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Rectangle 51"/>
          <p:cNvSpPr/>
          <p:nvPr/>
        </p:nvSpPr>
        <p:spPr>
          <a:xfrm>
            <a:off x="5792842" y="2952107"/>
            <a:ext cx="27415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 tuyến  </a:t>
            </a:r>
          </a:p>
        </p:txBody>
      </p:sp>
      <p:graphicFrame>
        <p:nvGraphicFramePr>
          <p:cNvPr id="5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3955181"/>
              </p:ext>
            </p:extLst>
          </p:nvPr>
        </p:nvGraphicFramePr>
        <p:xfrm>
          <a:off x="8209635" y="2743201"/>
          <a:ext cx="1850376" cy="1174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0" name="Equation" r:id="rId16" imgW="660240" imgH="393480" progId="Equation.DSMT4">
                  <p:embed/>
                </p:oleObj>
              </mc:Choice>
              <mc:Fallback>
                <p:oleObj name="Equation" r:id="rId16" imgW="6602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9635" y="2743201"/>
                        <a:ext cx="1850376" cy="117454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Text Box 124"/>
          <p:cNvSpPr txBox="1">
            <a:spLocks noChangeArrowheads="1"/>
          </p:cNvSpPr>
          <p:nvPr/>
        </p:nvSpPr>
        <p:spPr bwMode="auto">
          <a:xfrm>
            <a:off x="6553201" y="3773270"/>
            <a:ext cx="100551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mà 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278846"/>
              </p:ext>
            </p:extLst>
          </p:nvPr>
        </p:nvGraphicFramePr>
        <p:xfrm>
          <a:off x="9542936" y="2823360"/>
          <a:ext cx="1180792" cy="1856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1" name="Equation" r:id="rId18" imgW="177480" imgH="253800" progId="Equation.DSMT4">
                  <p:embed/>
                </p:oleObj>
              </mc:Choice>
              <mc:Fallback>
                <p:oleObj name="Equation" r:id="rId18" imgW="1774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42936" y="2823360"/>
                        <a:ext cx="1180792" cy="18565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0355336"/>
              </p:ext>
            </p:extLst>
          </p:nvPr>
        </p:nvGraphicFramePr>
        <p:xfrm>
          <a:off x="6381538" y="4416980"/>
          <a:ext cx="1238463" cy="688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2" name="Equation" r:id="rId19" imgW="190440" imgH="152280" progId="Equation.DSMT4">
                  <p:embed/>
                </p:oleObj>
              </mc:Choice>
              <mc:Fallback>
                <p:oleObj name="Equation" r:id="rId19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538" y="4416980"/>
                        <a:ext cx="1238463" cy="68842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Rectangle 56"/>
          <p:cNvSpPr/>
          <p:nvPr/>
        </p:nvSpPr>
        <p:spPr>
          <a:xfrm>
            <a:off x="7238084" y="4419600"/>
            <a:ext cx="28965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= HF</a:t>
            </a:r>
            <a:endParaRPr lang="en-US" sz="44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971800" y="5449670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 Tứ </a:t>
            </a:r>
            <a:r>
              <a:rPr lang="en-US" sz="36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 </a:t>
            </a:r>
            <a:r>
              <a:rPr lang="en-US" sz="36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BDFE là </a:t>
            </a:r>
            <a:r>
              <a:rPr lang="en-US" sz="36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</a:t>
            </a:r>
            <a:r>
              <a:rPr lang="en-US" sz="36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thang(cmt)</a:t>
            </a:r>
            <a:endParaRPr lang="en-US" sz="40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1962042"/>
              </p:ext>
            </p:extLst>
          </p:nvPr>
        </p:nvGraphicFramePr>
        <p:xfrm>
          <a:off x="9695336" y="4495800"/>
          <a:ext cx="1180792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3" name="Equation" r:id="rId20" imgW="177480" imgH="253800" progId="Equation.DSMT4">
                  <p:embed/>
                </p:oleObj>
              </mc:Choice>
              <mc:Fallback>
                <p:oleObj name="Equation" r:id="rId20" imgW="1774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5336" y="4495800"/>
                        <a:ext cx="1180792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0511048"/>
              </p:ext>
            </p:extLst>
          </p:nvPr>
        </p:nvGraphicFramePr>
        <p:xfrm>
          <a:off x="1685950" y="6172834"/>
          <a:ext cx="1238463" cy="688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4" name="Equation" r:id="rId21" imgW="190440" imgH="152280" progId="Equation.DSMT4">
                  <p:embed/>
                </p:oleObj>
              </mc:Choice>
              <mc:Fallback>
                <p:oleObj name="Equation" r:id="rId21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5950" y="6172834"/>
                        <a:ext cx="1238463" cy="68842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Rectangle 60"/>
          <p:cNvSpPr/>
          <p:nvPr/>
        </p:nvSpPr>
        <p:spPr>
          <a:xfrm>
            <a:off x="2362200" y="6211670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 </a:t>
            </a:r>
            <a:r>
              <a:rPr lang="en-US" sz="36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 </a:t>
            </a:r>
            <a:r>
              <a:rPr lang="en-US" sz="36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BDFE là </a:t>
            </a:r>
            <a:r>
              <a:rPr lang="en-US" sz="36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</a:t>
            </a:r>
            <a:r>
              <a:rPr lang="en-US" sz="36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thang cân.</a:t>
            </a:r>
            <a:endParaRPr lang="en-US" sz="40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86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42" grpId="0"/>
      <p:bldP spid="49" grpId="0"/>
      <p:bldP spid="50" grpId="0"/>
      <p:bldP spid="52" grpId="0"/>
      <p:bldP spid="54" grpId="0"/>
      <p:bldP spid="57" grpId="0"/>
      <p:bldP spid="58" grpId="0"/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52400" y="533400"/>
            <a:ext cx="11810999" cy="92333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5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5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hiệunhận</a:t>
            </a:r>
            <a:r>
              <a:rPr lang="en-US" sz="5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5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5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lang="en-US" sz="5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5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rapezoid 3"/>
          <p:cNvSpPr/>
          <p:nvPr/>
        </p:nvSpPr>
        <p:spPr>
          <a:xfrm>
            <a:off x="7239000" y="2907806"/>
            <a:ext cx="3352800" cy="2286000"/>
          </a:xfrm>
          <a:prstGeom prst="trapezoid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981200" y="3088334"/>
            <a:ext cx="137160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524000" y="5220348"/>
            <a:ext cx="3429000" cy="158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685800" y="3926534"/>
            <a:ext cx="2133600" cy="4572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H="1">
            <a:off x="3086100" y="3355034"/>
            <a:ext cx="2133600" cy="16002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962401" y="3651250"/>
            <a:ext cx="3820765" cy="311150"/>
          </a:xfrm>
          <a:prstGeom prst="straightConnector1">
            <a:avLst/>
          </a:prstGeom>
          <a:ln w="762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 rot="21232674">
            <a:off x="3997540" y="2618789"/>
            <a:ext cx="333937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hai góc kề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đáy bằng nhau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038600" y="4025282"/>
            <a:ext cx="3429000" cy="45448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 rot="407554">
            <a:off x="4928356" y="4222203"/>
            <a:ext cx="3208767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hai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chéo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bằng nhau </a:t>
            </a:r>
          </a:p>
        </p:txBody>
      </p:sp>
    </p:spTree>
    <p:extLst>
      <p:ext uri="{BB962C8B-B14F-4D97-AF65-F5344CB8AC3E}">
        <p14:creationId xmlns:p14="http://schemas.microsoft.com/office/powerpoint/2010/main" val="187239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1752600" y="1219200"/>
            <a:ext cx="3505200" cy="3886200"/>
          </a:xfrm>
          <a:prstGeom prst="triangle">
            <a:avLst/>
          </a:prstGeom>
          <a:noFill/>
          <a:ln w="952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00600" y="5029201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0" y="540604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1" y="5004138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29429" y="2590801"/>
            <a:ext cx="7168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99889" y="2590801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3810000" y="2050198"/>
            <a:ext cx="304800" cy="235803"/>
          </a:xfrm>
          <a:prstGeom prst="line">
            <a:avLst/>
          </a:prstGeom>
          <a:ln w="120650" cmpd="dbl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>
            <a:off x="2895601" y="2057400"/>
            <a:ext cx="304800" cy="152400"/>
          </a:xfrm>
          <a:prstGeom prst="line">
            <a:avLst/>
          </a:prstGeom>
          <a:ln w="120650" cmpd="dbl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343400" y="3048000"/>
            <a:ext cx="64008" cy="64008"/>
          </a:xfrm>
          <a:prstGeom prst="ellipse">
            <a:avLst/>
          </a:prstGeom>
          <a:solidFill>
            <a:srgbClr val="FF0000"/>
          </a:solidFill>
          <a:ln w="857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602992" y="3060192"/>
            <a:ext cx="64008" cy="64008"/>
          </a:xfrm>
          <a:prstGeom prst="ellipse">
            <a:avLst/>
          </a:prstGeom>
          <a:solidFill>
            <a:srgbClr val="FF0000"/>
          </a:solidFill>
          <a:ln w="857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 flipV="1">
            <a:off x="2157714" y="3810001"/>
            <a:ext cx="280686" cy="161575"/>
          </a:xfrm>
          <a:prstGeom prst="line">
            <a:avLst/>
          </a:prstGeom>
          <a:ln w="120650" cmpd="dbl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 flipV="1">
            <a:off x="4572001" y="3962399"/>
            <a:ext cx="304800" cy="152400"/>
          </a:xfrm>
          <a:prstGeom prst="line">
            <a:avLst/>
          </a:prstGeom>
          <a:ln w="133350" cmpd="dbl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752600" y="5102237"/>
            <a:ext cx="3505200" cy="1588"/>
          </a:xfrm>
          <a:prstGeom prst="line">
            <a:avLst/>
          </a:prstGeom>
          <a:ln w="952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590800" y="3113596"/>
            <a:ext cx="1784604" cy="10604"/>
          </a:xfrm>
          <a:prstGeom prst="line">
            <a:avLst/>
          </a:prstGeom>
          <a:ln w="952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694900" y="1238072"/>
            <a:ext cx="60493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giác </a:t>
            </a:r>
          </a:p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BMNC là hình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thang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124"/>
          <p:cNvSpPr txBox="1">
            <a:spLocks noChangeArrowheads="1"/>
          </p:cNvSpPr>
          <p:nvPr/>
        </p:nvSpPr>
        <p:spPr bwMode="auto">
          <a:xfrm>
            <a:off x="5364969" y="3219272"/>
            <a:ext cx="329241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Tg BMNC là hình thang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124"/>
          <p:cNvSpPr txBox="1">
            <a:spLocks noChangeArrowheads="1"/>
          </p:cNvSpPr>
          <p:nvPr/>
        </p:nvSpPr>
        <p:spPr bwMode="auto">
          <a:xfrm>
            <a:off x="7924801" y="3195207"/>
            <a:ext cx="9096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và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" name="Object 10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6115532"/>
              </p:ext>
            </p:extLst>
          </p:nvPr>
        </p:nvGraphicFramePr>
        <p:xfrm>
          <a:off x="8839201" y="3200401"/>
          <a:ext cx="1265899" cy="6909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6" name="Equation" r:id="rId3" imgW="419040" imgH="228600" progId="Equation.DSMT4">
                  <p:embed/>
                </p:oleObj>
              </mc:Choice>
              <mc:Fallback>
                <p:oleObj name="Equation" r:id="rId3" imgW="419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9201" y="3200401"/>
                        <a:ext cx="1265899" cy="6909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9140637"/>
              </p:ext>
            </p:extLst>
          </p:nvPr>
        </p:nvGraphicFramePr>
        <p:xfrm>
          <a:off x="6477000" y="4358814"/>
          <a:ext cx="754380" cy="82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7" name="Equation" r:id="rId5" imgW="139680" imgH="203040" progId="Equation.DSMT4">
                  <p:embed/>
                </p:oleObj>
              </mc:Choice>
              <mc:Fallback>
                <p:oleObj name="Equation" r:id="rId5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358814"/>
                        <a:ext cx="754380" cy="8227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124"/>
          <p:cNvSpPr txBox="1">
            <a:spLocks noChangeArrowheads="1"/>
          </p:cNvSpPr>
          <p:nvPr/>
        </p:nvSpPr>
        <p:spPr bwMode="auto">
          <a:xfrm>
            <a:off x="5822169" y="5105401"/>
            <a:ext cx="2667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MN // BC    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3158908"/>
              </p:ext>
            </p:extLst>
          </p:nvPr>
        </p:nvGraphicFramePr>
        <p:xfrm>
          <a:off x="7422370" y="2286000"/>
          <a:ext cx="1019971" cy="111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8" name="Equation" r:id="rId7" imgW="139680" imgH="203040" progId="Equation.DSMT4">
                  <p:embed/>
                </p:oleObj>
              </mc:Choice>
              <mc:Fallback>
                <p:oleObj name="Equation" r:id="rId7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2370" y="2286000"/>
                        <a:ext cx="1019971" cy="11124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Arc 28"/>
          <p:cNvSpPr/>
          <p:nvPr/>
        </p:nvSpPr>
        <p:spPr>
          <a:xfrm rot="1185683">
            <a:off x="985330" y="4474949"/>
            <a:ext cx="1378677" cy="1561203"/>
          </a:xfrm>
          <a:prstGeom prst="arc">
            <a:avLst>
              <a:gd name="adj1" fmla="val 16421833"/>
              <a:gd name="adj2" fmla="val 19812115"/>
            </a:avLst>
          </a:prstGeom>
          <a:ln w="142875" cmpd="tri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Arc 29"/>
          <p:cNvSpPr/>
          <p:nvPr/>
        </p:nvSpPr>
        <p:spPr>
          <a:xfrm rot="15087233">
            <a:off x="4613383" y="4413575"/>
            <a:ext cx="1378677" cy="1561203"/>
          </a:xfrm>
          <a:prstGeom prst="arc">
            <a:avLst>
              <a:gd name="adj1" fmla="val 17641657"/>
              <a:gd name="adj2" fmla="val 21009628"/>
            </a:avLst>
          </a:prstGeom>
          <a:ln w="142875" cmpd="tri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2667000" y="3113596"/>
            <a:ext cx="1784604" cy="10604"/>
          </a:xfrm>
          <a:prstGeom prst="line">
            <a:avLst/>
          </a:prstGeom>
          <a:ln w="952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84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7" grpId="0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1752600" y="1219200"/>
            <a:ext cx="3505200" cy="3886200"/>
          </a:xfrm>
          <a:prstGeom prst="triangle">
            <a:avLst/>
          </a:prstGeom>
          <a:noFill/>
          <a:ln w="952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00600" y="5029201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0" y="540604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1" y="5004138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29429" y="2590801"/>
            <a:ext cx="7168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99889" y="2590801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3810000" y="2050198"/>
            <a:ext cx="304800" cy="235803"/>
          </a:xfrm>
          <a:prstGeom prst="line">
            <a:avLst/>
          </a:prstGeom>
          <a:ln w="120650" cmpd="dbl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>
            <a:off x="2895601" y="2057400"/>
            <a:ext cx="304800" cy="152400"/>
          </a:xfrm>
          <a:prstGeom prst="line">
            <a:avLst/>
          </a:prstGeom>
          <a:ln w="120650" cmpd="dbl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343400" y="3048000"/>
            <a:ext cx="64008" cy="64008"/>
          </a:xfrm>
          <a:prstGeom prst="ellipse">
            <a:avLst/>
          </a:prstGeom>
          <a:solidFill>
            <a:srgbClr val="FF0000"/>
          </a:solidFill>
          <a:ln w="857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602992" y="3060192"/>
            <a:ext cx="64008" cy="64008"/>
          </a:xfrm>
          <a:prstGeom prst="ellipse">
            <a:avLst/>
          </a:prstGeom>
          <a:solidFill>
            <a:srgbClr val="FF0000"/>
          </a:solidFill>
          <a:ln w="857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 flipV="1">
            <a:off x="2157714" y="3810001"/>
            <a:ext cx="280686" cy="161575"/>
          </a:xfrm>
          <a:prstGeom prst="line">
            <a:avLst/>
          </a:prstGeom>
          <a:ln w="120650" cmpd="dbl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 flipV="1">
            <a:off x="4572001" y="3962399"/>
            <a:ext cx="304800" cy="152400"/>
          </a:xfrm>
          <a:prstGeom prst="line">
            <a:avLst/>
          </a:prstGeom>
          <a:ln w="133350" cmpd="dbl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752600" y="5103812"/>
            <a:ext cx="3505200" cy="1588"/>
          </a:xfrm>
          <a:prstGeom prst="line">
            <a:avLst/>
          </a:prstGeom>
          <a:ln w="952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10" idx="4"/>
          </p:cNvCxnSpPr>
          <p:nvPr/>
        </p:nvCxnSpPr>
        <p:spPr>
          <a:xfrm flipV="1">
            <a:off x="2590800" y="3112008"/>
            <a:ext cx="1784604" cy="10604"/>
          </a:xfrm>
          <a:prstGeom prst="line">
            <a:avLst/>
          </a:prstGeom>
          <a:ln w="952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52800" y="247472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 giác BMNC </a:t>
            </a:r>
          </a:p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là hình</a:t>
            </a:r>
            <a:r>
              <a:rPr lang="en-US" sz="3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thang </a:t>
            </a: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Arc 16"/>
          <p:cNvSpPr/>
          <p:nvPr/>
        </p:nvSpPr>
        <p:spPr>
          <a:xfrm rot="15087233">
            <a:off x="4613383" y="4413575"/>
            <a:ext cx="1378677" cy="1561203"/>
          </a:xfrm>
          <a:prstGeom prst="arc">
            <a:avLst>
              <a:gd name="adj1" fmla="val 17641657"/>
              <a:gd name="adj2" fmla="val 21009628"/>
            </a:avLst>
          </a:prstGeom>
          <a:ln w="142875" cmpd="tri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Arc 17"/>
          <p:cNvSpPr/>
          <p:nvPr/>
        </p:nvSpPr>
        <p:spPr>
          <a:xfrm rot="1185683">
            <a:off x="985330" y="4474949"/>
            <a:ext cx="1378677" cy="1561203"/>
          </a:xfrm>
          <a:prstGeom prst="arc">
            <a:avLst>
              <a:gd name="adj1" fmla="val 16421833"/>
              <a:gd name="adj2" fmla="val 19812115"/>
            </a:avLst>
          </a:prstGeom>
          <a:ln w="142875" cmpd="tri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124"/>
          <p:cNvSpPr txBox="1">
            <a:spLocks noChangeArrowheads="1"/>
          </p:cNvSpPr>
          <p:nvPr/>
        </p:nvSpPr>
        <p:spPr bwMode="auto">
          <a:xfrm>
            <a:off x="5410200" y="1501914"/>
            <a:ext cx="2057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Ta có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124"/>
          <p:cNvSpPr txBox="1">
            <a:spLocks noChangeArrowheads="1"/>
          </p:cNvSpPr>
          <p:nvPr/>
        </p:nvSpPr>
        <p:spPr bwMode="auto">
          <a:xfrm>
            <a:off x="7010400" y="1563470"/>
            <a:ext cx="3733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MN // BC (cmt)    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0899200"/>
              </p:ext>
            </p:extLst>
          </p:nvPr>
        </p:nvGraphicFramePr>
        <p:xfrm>
          <a:off x="5041655" y="2412306"/>
          <a:ext cx="905512" cy="655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4" name="Equation" r:id="rId3" imgW="190440" imgH="152280" progId="Equation.DSMT4">
                  <p:embed/>
                </p:oleObj>
              </mc:Choice>
              <mc:Fallback>
                <p:oleObj name="Equation" r:id="rId3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1655" y="2412306"/>
                        <a:ext cx="905512" cy="65546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124"/>
          <p:cNvSpPr txBox="1">
            <a:spLocks noChangeArrowheads="1"/>
          </p:cNvSpPr>
          <p:nvPr/>
        </p:nvSpPr>
        <p:spPr bwMode="auto">
          <a:xfrm>
            <a:off x="5694006" y="2427792"/>
            <a:ext cx="61722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Tứ giác BMNC là  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hình thang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124"/>
          <p:cNvSpPr txBox="1">
            <a:spLocks noChangeArrowheads="1"/>
          </p:cNvSpPr>
          <p:nvPr/>
        </p:nvSpPr>
        <p:spPr bwMode="auto">
          <a:xfrm>
            <a:off x="5029201" y="3810000"/>
            <a:ext cx="13090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mà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Object 10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1161088"/>
              </p:ext>
            </p:extLst>
          </p:nvPr>
        </p:nvGraphicFramePr>
        <p:xfrm>
          <a:off x="6019801" y="3887996"/>
          <a:ext cx="1113499" cy="607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5" name="Equation" r:id="rId5" imgW="419040" imgH="228600" progId="Equation.DSMT4">
                  <p:embed/>
                </p:oleObj>
              </mc:Choice>
              <mc:Fallback>
                <p:oleObj name="Equation" r:id="rId5" imgW="419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1" y="3887996"/>
                        <a:ext cx="1113499" cy="6078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124"/>
          <p:cNvSpPr txBox="1">
            <a:spLocks noChangeArrowheads="1"/>
          </p:cNvSpPr>
          <p:nvPr/>
        </p:nvSpPr>
        <p:spPr bwMode="auto">
          <a:xfrm>
            <a:off x="7010401" y="3957207"/>
            <a:ext cx="372645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(vì          cân tại A gt)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" name="Objec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497413"/>
              </p:ext>
            </p:extLst>
          </p:nvPr>
        </p:nvGraphicFramePr>
        <p:xfrm>
          <a:off x="7543800" y="4114800"/>
          <a:ext cx="80194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6" name="Equation" r:id="rId7" imgW="469800" imgH="177480" progId="Equation.DSMT4">
                  <p:embed/>
                </p:oleObj>
              </mc:Choice>
              <mc:Fallback>
                <p:oleObj name="Equation" r:id="rId7" imgW="469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4114800"/>
                        <a:ext cx="80194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7083524"/>
              </p:ext>
            </p:extLst>
          </p:nvPr>
        </p:nvGraphicFramePr>
        <p:xfrm>
          <a:off x="9487208" y="2286000"/>
          <a:ext cx="1256992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7" name="Equation" r:id="rId9" imgW="177480" imgH="253800" progId="Equation.DSMT4">
                  <p:embed/>
                </p:oleObj>
              </mc:Choice>
              <mc:Fallback>
                <p:oleObj name="Equation" r:id="rId9" imgW="1774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87208" y="2286000"/>
                        <a:ext cx="1256992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337780"/>
              </p:ext>
            </p:extLst>
          </p:nvPr>
        </p:nvGraphicFramePr>
        <p:xfrm>
          <a:off x="5410201" y="4890526"/>
          <a:ext cx="823193" cy="595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8" name="Equation" r:id="rId11" imgW="190440" imgH="152280" progId="Equation.DSMT4">
                  <p:embed/>
                </p:oleObj>
              </mc:Choice>
              <mc:Fallback>
                <p:oleObj name="Equation" r:id="rId11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1" y="4890526"/>
                        <a:ext cx="823193" cy="59587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 Box 124"/>
          <p:cNvSpPr txBox="1">
            <a:spLocks noChangeArrowheads="1"/>
          </p:cNvSpPr>
          <p:nvPr/>
        </p:nvSpPr>
        <p:spPr bwMode="auto">
          <a:xfrm>
            <a:off x="5943601" y="4848762"/>
            <a:ext cx="376286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Tứ giác BMNC là  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hình thang cân.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76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  <p:bldP spid="23" grpId="0"/>
      <p:bldP spid="25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" action="ppaction://noaction"/>
          </p:cNvPr>
          <p:cNvSpPr txBox="1"/>
          <p:nvPr/>
        </p:nvSpPr>
        <p:spPr>
          <a:xfrm>
            <a:off x="304800" y="368617"/>
            <a:ext cx="115061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tam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DEF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 (DE &lt; DF) .</a:t>
            </a:r>
          </a:p>
          <a:p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EF.</a:t>
            </a:r>
          </a:p>
        </p:txBody>
      </p:sp>
      <p:sp>
        <p:nvSpPr>
          <p:cNvPr id="3" name="Rectangle 2">
            <a:hlinkClick r:id="" action="ppaction://noaction"/>
          </p:cNvPr>
          <p:cNvSpPr/>
          <p:nvPr/>
        </p:nvSpPr>
        <p:spPr>
          <a:xfrm>
            <a:off x="304799" y="3784937"/>
            <a:ext cx="115061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= 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cm, 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 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15 cm.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MN?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66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>
            <a:off x="990600" y="1785938"/>
            <a:ext cx="4572000" cy="2514601"/>
          </a:xfrm>
          <a:prstGeom prst="rtTriangl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hlinkClick r:id="" action="ppaction://noaction"/>
          </p:cNvPr>
          <p:cNvSpPr txBox="1"/>
          <p:nvPr/>
        </p:nvSpPr>
        <p:spPr>
          <a:xfrm>
            <a:off x="609601" y="4216897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13054" y="4199275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0401" y="2395538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6" name="TextBox 5">
            <a:hlinkClick r:id="" action="ppaction://noaction"/>
          </p:cNvPr>
          <p:cNvSpPr txBox="1"/>
          <p:nvPr/>
        </p:nvSpPr>
        <p:spPr>
          <a:xfrm>
            <a:off x="685800" y="1092697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7" name="Rectangle 6"/>
          <p:cNvSpPr/>
          <p:nvPr/>
        </p:nvSpPr>
        <p:spPr>
          <a:xfrm>
            <a:off x="990601" y="3843337"/>
            <a:ext cx="515629" cy="4572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1" y="2540497"/>
            <a:ext cx="7168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9" name="Oval 8"/>
          <p:cNvSpPr/>
          <p:nvPr/>
        </p:nvSpPr>
        <p:spPr>
          <a:xfrm>
            <a:off x="3212592" y="3005137"/>
            <a:ext cx="64008" cy="64008"/>
          </a:xfrm>
          <a:prstGeom prst="ellipse">
            <a:avLst/>
          </a:prstGeom>
          <a:solidFill>
            <a:srgbClr val="FF0000"/>
          </a:solidFill>
          <a:ln w="857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938784" y="3017329"/>
            <a:ext cx="64008" cy="64008"/>
          </a:xfrm>
          <a:prstGeom prst="ellipse">
            <a:avLst/>
          </a:prstGeom>
          <a:solidFill>
            <a:srgbClr val="FF0000"/>
          </a:solidFill>
          <a:ln w="857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>
            <a:stCxn id="2" idx="1"/>
            <a:endCxn id="9" idx="3"/>
          </p:cNvCxnSpPr>
          <p:nvPr/>
        </p:nvCxnSpPr>
        <p:spPr>
          <a:xfrm>
            <a:off x="990600" y="3043239"/>
            <a:ext cx="2231366" cy="165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810834" y="2243138"/>
            <a:ext cx="349938" cy="164009"/>
          </a:xfrm>
          <a:prstGeom prst="line">
            <a:avLst/>
          </a:prstGeom>
          <a:ln w="76200" cmpd="sng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93062" y="3450729"/>
            <a:ext cx="349938" cy="164009"/>
          </a:xfrm>
          <a:prstGeom prst="line">
            <a:avLst/>
          </a:prstGeom>
          <a:ln w="76200" cmpd="sng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905000" y="2235935"/>
            <a:ext cx="304800" cy="235803"/>
          </a:xfrm>
          <a:prstGeom prst="line">
            <a:avLst/>
          </a:prstGeom>
          <a:ln w="120650" cmpd="dbl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114800" y="3455135"/>
            <a:ext cx="304800" cy="235803"/>
          </a:xfrm>
          <a:prstGeom prst="line">
            <a:avLst/>
          </a:prstGeom>
          <a:ln w="120650" cmpd="dbl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" action="ppaction://noaction"/>
          </p:cNvPr>
          <p:cNvSpPr/>
          <p:nvPr/>
        </p:nvSpPr>
        <p:spPr>
          <a:xfrm>
            <a:off x="304800" y="33337"/>
            <a:ext cx="6415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a) Biết DE =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cm, EF = 15 cm.Tính MN?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Objec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8614784"/>
              </p:ext>
            </p:extLst>
          </p:nvPr>
        </p:nvGraphicFramePr>
        <p:xfrm>
          <a:off x="6654173" y="453497"/>
          <a:ext cx="1146175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09" name="Equation" r:id="rId3" imgW="444240" imgH="164880" progId="Equation.DSMT4">
                  <p:embed/>
                </p:oleObj>
              </mc:Choice>
              <mc:Fallback>
                <p:oleObj name="Equation" r:id="rId3" imgW="4442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4173" y="453497"/>
                        <a:ext cx="1146175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124"/>
          <p:cNvSpPr txBox="1">
            <a:spLocks noChangeArrowheads="1"/>
          </p:cNvSpPr>
          <p:nvPr/>
        </p:nvSpPr>
        <p:spPr bwMode="auto">
          <a:xfrm>
            <a:off x="5866773" y="364023"/>
            <a:ext cx="8618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Xét    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124"/>
          <p:cNvSpPr txBox="1">
            <a:spLocks noChangeArrowheads="1"/>
          </p:cNvSpPr>
          <p:nvPr/>
        </p:nvSpPr>
        <p:spPr bwMode="auto">
          <a:xfrm>
            <a:off x="7824295" y="364023"/>
            <a:ext cx="41422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124"/>
          <p:cNvSpPr txBox="1">
            <a:spLocks noChangeArrowheads="1"/>
          </p:cNvSpPr>
          <p:nvPr/>
        </p:nvSpPr>
        <p:spPr bwMode="auto">
          <a:xfrm>
            <a:off x="5866773" y="809797"/>
            <a:ext cx="6400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DF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EF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DE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(đ/l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Pitago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0257155"/>
              </p:ext>
            </p:extLst>
          </p:nvPr>
        </p:nvGraphicFramePr>
        <p:xfrm>
          <a:off x="5377050" y="1450674"/>
          <a:ext cx="722362" cy="519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10" name="Equation" r:id="rId5" imgW="190440" imgH="152280" progId="Equation.DSMT4">
                  <p:embed/>
                </p:oleObj>
              </mc:Choice>
              <mc:Fallback>
                <p:oleObj name="Equation" r:id="rId5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7050" y="1450674"/>
                        <a:ext cx="722362" cy="51967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124"/>
          <p:cNvSpPr txBox="1">
            <a:spLocks noChangeArrowheads="1"/>
          </p:cNvSpPr>
          <p:nvPr/>
        </p:nvSpPr>
        <p:spPr bwMode="auto">
          <a:xfrm>
            <a:off x="5914448" y="1306577"/>
            <a:ext cx="54638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DF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=15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9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225 – 81 = 144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961427"/>
              </p:ext>
            </p:extLst>
          </p:nvPr>
        </p:nvGraphicFramePr>
        <p:xfrm>
          <a:off x="5424088" y="1780161"/>
          <a:ext cx="3962399" cy="576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11" name="Equation" r:id="rId7" imgW="1498320" imgH="241200" progId="Equation.DSMT4">
                  <p:embed/>
                </p:oleObj>
              </mc:Choice>
              <mc:Fallback>
                <p:oleObj name="Equation" r:id="rId7" imgW="14983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4088" y="1780161"/>
                        <a:ext cx="3962399" cy="57645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828800" y="2395538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823488" y="3683497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43" name="Objec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5225353"/>
              </p:ext>
            </p:extLst>
          </p:nvPr>
        </p:nvGraphicFramePr>
        <p:xfrm>
          <a:off x="6678120" y="2220839"/>
          <a:ext cx="1146175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12" name="Equation" r:id="rId9" imgW="444240" imgH="164880" progId="Equation.DSMT4">
                  <p:embed/>
                </p:oleObj>
              </mc:Choice>
              <mc:Fallback>
                <p:oleObj name="Equation" r:id="rId9" imgW="4442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8120" y="2220839"/>
                        <a:ext cx="1146175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 Box 124"/>
          <p:cNvSpPr txBox="1">
            <a:spLocks noChangeArrowheads="1"/>
          </p:cNvSpPr>
          <p:nvPr/>
        </p:nvSpPr>
        <p:spPr bwMode="auto">
          <a:xfrm>
            <a:off x="5890720" y="2131940"/>
            <a:ext cx="8618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 Box 124"/>
          <p:cNvSpPr txBox="1">
            <a:spLocks noChangeArrowheads="1"/>
          </p:cNvSpPr>
          <p:nvPr/>
        </p:nvSpPr>
        <p:spPr bwMode="auto">
          <a:xfrm>
            <a:off x="7806235" y="2131940"/>
            <a:ext cx="170107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 có     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124"/>
          <p:cNvSpPr txBox="1">
            <a:spLocks noChangeArrowheads="1"/>
          </p:cNvSpPr>
          <p:nvPr/>
        </p:nvSpPr>
        <p:spPr bwMode="auto">
          <a:xfrm>
            <a:off x="5923403" y="2605036"/>
            <a:ext cx="5486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 Box 124"/>
          <p:cNvSpPr txBox="1">
            <a:spLocks noChangeArrowheads="1"/>
          </p:cNvSpPr>
          <p:nvPr/>
        </p:nvSpPr>
        <p:spPr bwMode="auto">
          <a:xfrm>
            <a:off x="5982208" y="3060849"/>
            <a:ext cx="5486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EF(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601666"/>
              </p:ext>
            </p:extLst>
          </p:nvPr>
        </p:nvGraphicFramePr>
        <p:xfrm>
          <a:off x="5105401" y="3601912"/>
          <a:ext cx="823193" cy="595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13" name="Equation" r:id="rId11" imgW="190440" imgH="152280" progId="Equation.DSMT4">
                  <p:embed/>
                </p:oleObj>
              </mc:Choice>
              <mc:Fallback>
                <p:oleObj name="Equation" r:id="rId11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1" y="3601912"/>
                        <a:ext cx="823193" cy="59587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7840173"/>
              </p:ext>
            </p:extLst>
          </p:nvPr>
        </p:nvGraphicFramePr>
        <p:xfrm>
          <a:off x="10578638" y="2603944"/>
          <a:ext cx="1108395" cy="109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14" name="Equation" r:id="rId12" imgW="177480" imgH="253800" progId="Equation.DSMT4">
                  <p:embed/>
                </p:oleObj>
              </mc:Choice>
              <mc:Fallback>
                <p:oleObj name="Equation" r:id="rId12" imgW="1774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78638" y="2603944"/>
                        <a:ext cx="1108395" cy="109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 Box 124"/>
          <p:cNvSpPr txBox="1">
            <a:spLocks noChangeArrowheads="1"/>
          </p:cNvSpPr>
          <p:nvPr/>
        </p:nvSpPr>
        <p:spPr bwMode="auto">
          <a:xfrm>
            <a:off x="5638800" y="3588187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" name="Objec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2324961"/>
              </p:ext>
            </p:extLst>
          </p:nvPr>
        </p:nvGraphicFramePr>
        <p:xfrm>
          <a:off x="10820400" y="3703061"/>
          <a:ext cx="1146175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15" name="Equation" r:id="rId14" imgW="444240" imgH="164880" progId="Equation.DSMT4">
                  <p:embed/>
                </p:oleObj>
              </mc:Choice>
              <mc:Fallback>
                <p:oleObj name="Equation" r:id="rId14" imgW="4442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20400" y="3703061"/>
                        <a:ext cx="1146175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8216139"/>
              </p:ext>
            </p:extLst>
          </p:nvPr>
        </p:nvGraphicFramePr>
        <p:xfrm>
          <a:off x="5738231" y="4151627"/>
          <a:ext cx="823193" cy="595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16" name="Equation" r:id="rId16" imgW="190440" imgH="152280" progId="Equation.DSMT4">
                  <p:embed/>
                </p:oleObj>
              </mc:Choice>
              <mc:Fallback>
                <p:oleObj name="Equation" r:id="rId16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8231" y="4151627"/>
                        <a:ext cx="823193" cy="59587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ext Box 124"/>
          <p:cNvSpPr txBox="1">
            <a:spLocks noChangeArrowheads="1"/>
          </p:cNvSpPr>
          <p:nvPr/>
        </p:nvSpPr>
        <p:spPr bwMode="auto">
          <a:xfrm>
            <a:off x="6371060" y="4147274"/>
            <a:ext cx="457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MN // DF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4" name="Object 10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8404949"/>
              </p:ext>
            </p:extLst>
          </p:nvPr>
        </p:nvGraphicFramePr>
        <p:xfrm>
          <a:off x="8725408" y="4047420"/>
          <a:ext cx="141605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17" name="Equation" r:id="rId17" imgW="647640" imgH="406080" progId="Equation.DSMT4">
                  <p:embed/>
                </p:oleObj>
              </mc:Choice>
              <mc:Fallback>
                <p:oleObj name="Equation" r:id="rId17" imgW="6476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25408" y="4047420"/>
                        <a:ext cx="141605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 Box 124"/>
          <p:cNvSpPr txBox="1">
            <a:spLocks noChangeArrowheads="1"/>
          </p:cNvSpPr>
          <p:nvPr/>
        </p:nvSpPr>
        <p:spPr bwMode="auto">
          <a:xfrm>
            <a:off x="6248400" y="4833063"/>
            <a:ext cx="457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(t/c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1048899"/>
              </p:ext>
            </p:extLst>
          </p:nvPr>
        </p:nvGraphicFramePr>
        <p:xfrm>
          <a:off x="5889606" y="5860523"/>
          <a:ext cx="823193" cy="595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18" name="Equation" r:id="rId19" imgW="190440" imgH="152280" progId="Equation.DSMT4">
                  <p:embed/>
                </p:oleObj>
              </mc:Choice>
              <mc:Fallback>
                <p:oleObj name="Equation" r:id="rId19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9606" y="5860523"/>
                        <a:ext cx="823193" cy="59587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10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4988124"/>
              </p:ext>
            </p:extLst>
          </p:nvPr>
        </p:nvGraphicFramePr>
        <p:xfrm>
          <a:off x="6740165" y="5713960"/>
          <a:ext cx="3414713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19" name="Equation" r:id="rId20" imgW="1562040" imgH="406080" progId="Equation.DSMT4">
                  <p:embed/>
                </p:oleObj>
              </mc:Choice>
              <mc:Fallback>
                <p:oleObj name="Equation" r:id="rId20" imgW="15620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0165" y="5713960"/>
                        <a:ext cx="3414713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453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6" grpId="0"/>
      <p:bldP spid="44" grpId="0"/>
      <p:bldP spid="45" grpId="0"/>
      <p:bldP spid="46" grpId="0"/>
      <p:bldP spid="47" grpId="0"/>
      <p:bldP spid="50" grpId="0"/>
      <p:bldP spid="53" grpId="0"/>
      <p:bldP spid="5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5050</TotalTime>
  <Words>1579</Words>
  <Application>Microsoft Office PowerPoint</Application>
  <PresentationFormat>Widescreen</PresentationFormat>
  <Paragraphs>399</Paragraphs>
  <Slides>42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Calibri</vt:lpstr>
      <vt:lpstr>Times New Roman</vt:lpstr>
      <vt:lpstr>Wingdings</vt:lpstr>
      <vt:lpstr>Arial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1 :  TỨ GIÁC</dc:title>
  <dc:creator>Bich Thuy</dc:creator>
  <cp:lastModifiedBy>Admin</cp:lastModifiedBy>
  <cp:revision>782</cp:revision>
  <dcterms:created xsi:type="dcterms:W3CDTF">2010-06-14T08:55:41Z</dcterms:created>
  <dcterms:modified xsi:type="dcterms:W3CDTF">2021-10-13T03:40:16Z</dcterms:modified>
</cp:coreProperties>
</file>